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rels" ContentType="application/vnd.openxmlformats-package.relationships+xml"/>
  <Default Extension="jpeg" ContentType="image/jpeg"/>
  <Default Extension="emf" ContentType="image/x-emf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33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21.xml" ContentType="application/vnd.openxmlformats-officedocument.presentationml.slide+xml"/>
  <Override PartName="/ppt/slides/slide32.xml" ContentType="application/vnd.openxmlformats-officedocument.presentationml.slide+xml"/>
  <Override PartName="/ppt/slides/slide22.xml" ContentType="application/vnd.openxmlformats-officedocument.presentationml.slide+xml"/>
  <Override PartName="/ppt/slides/slide26.xml" ContentType="application/vnd.openxmlformats-officedocument.presentationml.slide+xml"/>
  <Override PartName="/ppt/slides/slide28.xml" ContentType="application/vnd.openxmlformats-officedocument.presentationml.slide+xml"/>
  <Override PartName="/ppt/slides/slide25.xml" ContentType="application/vnd.openxmlformats-officedocument.presentationml.slide+xml"/>
  <Override PartName="/ppt/slides/slide29.xml" ContentType="application/vnd.openxmlformats-officedocument.presentationml.slide+xml"/>
  <Override PartName="/ppt/slides/slide24.xml" ContentType="application/vnd.openxmlformats-officedocument.presentationml.slide+xml"/>
  <Override PartName="/ppt/slides/slide30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12.xml" ContentType="application/vnd.openxmlformats-officedocument.presentationml.slide+xml"/>
  <Override PartName="/ppt/slides/slide27.xml" ContentType="application/vnd.openxmlformats-officedocument.presentationml.slide+xml"/>
  <Override PartName="/ppt/slides/slide11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4200" r:id="rId1"/>
  </p:sldMasterIdLst>
  <p:notesMasterIdLst>
    <p:notesMasterId r:id="rId35"/>
  </p:notesMasterIdLst>
  <p:sldIdLst>
    <p:sldId id="310" r:id="rId2"/>
    <p:sldId id="296" r:id="rId3"/>
    <p:sldId id="364" r:id="rId4"/>
    <p:sldId id="365" r:id="rId5"/>
    <p:sldId id="354" r:id="rId6"/>
    <p:sldId id="258" r:id="rId7"/>
    <p:sldId id="339" r:id="rId8"/>
    <p:sldId id="331" r:id="rId9"/>
    <p:sldId id="332" r:id="rId10"/>
    <p:sldId id="333" r:id="rId11"/>
    <p:sldId id="334" r:id="rId12"/>
    <p:sldId id="347" r:id="rId13"/>
    <p:sldId id="361" r:id="rId14"/>
    <p:sldId id="338" r:id="rId15"/>
    <p:sldId id="340" r:id="rId16"/>
    <p:sldId id="341" r:id="rId17"/>
    <p:sldId id="367" r:id="rId18"/>
    <p:sldId id="344" r:id="rId19"/>
    <p:sldId id="359" r:id="rId20"/>
    <p:sldId id="345" r:id="rId21"/>
    <p:sldId id="349" r:id="rId22"/>
    <p:sldId id="313" r:id="rId23"/>
    <p:sldId id="360" r:id="rId24"/>
    <p:sldId id="314" r:id="rId25"/>
    <p:sldId id="350" r:id="rId26"/>
    <p:sldId id="298" r:id="rId27"/>
    <p:sldId id="265" r:id="rId28"/>
    <p:sldId id="366" r:id="rId29"/>
    <p:sldId id="362" r:id="rId30"/>
    <p:sldId id="363" r:id="rId31"/>
    <p:sldId id="326" r:id="rId32"/>
    <p:sldId id="358" r:id="rId33"/>
    <p:sldId id="352" r:id="rId34"/>
  </p:sldIdLst>
  <p:sldSz cx="9144000" cy="6858000" type="screen4x3"/>
  <p:notesSz cx="6858000" cy="9144000"/>
  <p:custDataLst>
    <p:tags r:id="rId36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99CCFF"/>
    <a:srgbClr val="9DB6E7"/>
    <a:srgbClr val="FFFFFF"/>
    <a:srgbClr val="6C8254"/>
    <a:srgbClr val="FF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Темный стиль 1 -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99" autoAdjust="0"/>
    <p:restoredTop sz="87415" autoAdjust="0"/>
  </p:normalViewPr>
  <p:slideViewPr>
    <p:cSldViewPr>
      <p:cViewPr varScale="1">
        <p:scale>
          <a:sx n="55" d="100"/>
          <a:sy n="55" d="100"/>
        </p:scale>
        <p:origin x="-152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ustomXml" Target="../customXml/item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ustomXml" Target="../customXml/item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customXml" Target="../customXml/item3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D5CF7D0-B4FC-4D45-A989-F5C77E297FA1}" type="datetimeFigureOut">
              <a:rPr lang="ru-RU"/>
              <a:pPr>
                <a:defRPr/>
              </a:pPr>
              <a:t>14.04.2016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16BC065-4CF3-432B-9839-5F0D736C69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103761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6BC065-4CF3-432B-9839-5F0D736C6972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9D7AB9-FEA5-454C-A01A-270BEE6707A2}" type="datetimeFigureOut">
              <a:rPr lang="ru-RU" smtClean="0"/>
              <a:pPr>
                <a:defRPr/>
              </a:pPr>
              <a:t>14.04.2016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DA57A794-281B-4259-A24A-F2FF25BE0EF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BF712D-E3E2-4600-AE31-922EF798FF4B}" type="datetimeFigureOut">
              <a:rPr lang="ru-RU" smtClean="0"/>
              <a:pPr>
                <a:defRPr/>
              </a:pPr>
              <a:t>14.04.2016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AC8812-7DE7-4A8B-92B8-AEB948D0F02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88A92A-C649-4573-A91E-A5E4F87DAD97}" type="datetimeFigureOut">
              <a:rPr lang="ru-RU" smtClean="0"/>
              <a:pPr>
                <a:defRPr/>
              </a:pPr>
              <a:t>14.04.2016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CDF628-3430-4984-8AB3-58C0CBA8627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A8FD03-B249-4C80-8808-CBEC529B9ABD}" type="datetimeFigureOut">
              <a:rPr lang="ru-RU" smtClean="0"/>
              <a:pPr>
                <a:defRPr/>
              </a:pPr>
              <a:t>14.04.2016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F48E6018-D0FB-4DF9-B693-4A9142285EC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696D3B-5ABC-4823-88AA-D342F123C062}" type="datetimeFigureOut">
              <a:rPr lang="ru-RU" smtClean="0"/>
              <a:pPr>
                <a:defRPr/>
              </a:pPr>
              <a:t>14.04.2016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0039AD-6A89-4496-97A4-88BC1F447CC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BA9807-875E-49F4-8EF5-00866493048E}" type="datetimeFigureOut">
              <a:rPr lang="ru-RU" smtClean="0"/>
              <a:pPr>
                <a:defRPr/>
              </a:pPr>
              <a:t>14.04.2016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CF29F-A2BD-4240-8468-BF8E3493A2B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847E7D-AA03-4FE6-BF64-44B6CB42D763}" type="datetimeFigureOut">
              <a:rPr lang="ru-RU" smtClean="0"/>
              <a:pPr>
                <a:defRPr/>
              </a:pPr>
              <a:t>14.04.2016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5F55510B-001B-4C6E-A8C3-9492866C5FF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39BD86-2DD6-4DCB-963B-190F5B1FA966}" type="datetimeFigureOut">
              <a:rPr lang="ru-RU" smtClean="0"/>
              <a:pPr>
                <a:defRPr/>
              </a:pPr>
              <a:t>14.04.2016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678486-9C3E-4846-AEDE-374FDE88C67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63726D-731C-4304-A43B-0ABE93DA0C1F}" type="datetimeFigureOut">
              <a:rPr lang="ru-RU" smtClean="0"/>
              <a:pPr>
                <a:defRPr/>
              </a:pPr>
              <a:t>14.04.2016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B3634E-4D54-4A36-A3D9-9AF4F1475D1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07F1ED-29BA-4B60-8FE6-D54B4BEE366D}" type="datetimeFigureOut">
              <a:rPr lang="ru-RU" smtClean="0"/>
              <a:pPr>
                <a:defRPr/>
              </a:pPr>
              <a:t>14.04.2016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A6E5A2-DF02-46EC-BE08-E4B5AFEE1D7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6A240F-102D-46EC-B240-1E9E22BE61E3}" type="datetimeFigureOut">
              <a:rPr lang="ru-RU" smtClean="0"/>
              <a:pPr>
                <a:defRPr/>
              </a:pPr>
              <a:t>14.04.2016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E06596-DE15-4E3A-8D8D-C663B82D79B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E5DEDB25-9D58-45D1-9BCB-4E3335130BD3}" type="datetimeFigureOut">
              <a:rPr lang="ru-RU" smtClean="0"/>
              <a:pPr>
                <a:defRPr/>
              </a:pPr>
              <a:t>14.04.2016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4259D374-8C70-4B4B-9100-07DEBE3FCF2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1" r:id="rId1"/>
    <p:sldLayoutId id="2147484202" r:id="rId2"/>
    <p:sldLayoutId id="2147484203" r:id="rId3"/>
    <p:sldLayoutId id="2147484204" r:id="rId4"/>
    <p:sldLayoutId id="2147484205" r:id="rId5"/>
    <p:sldLayoutId id="2147484206" r:id="rId6"/>
    <p:sldLayoutId id="2147484207" r:id="rId7"/>
    <p:sldLayoutId id="2147484208" r:id="rId8"/>
    <p:sldLayoutId id="2147484209" r:id="rId9"/>
    <p:sldLayoutId id="2147484210" r:id="rId10"/>
    <p:sldLayoutId id="2147484211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3.bin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4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7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&#1053;&#1072;&#1091;&#1095;&#1085;&#1072;&#1103;%20&#1088;&#1072;&#1073;&#1086;&#1090;&#1072;/&#1053;&#1072;&#1091;&#1095;&#1085;&#1072;&#1103;%20&#1088;&#1072;&#1073;&#1086;&#1090;&#1072;.pdf" TargetMode="External"/><Relationship Id="rId2" Type="http://schemas.openxmlformats.org/officeDocument/2006/relationships/hyperlink" Target="&#1053;&#1072;&#1091;&#1095;&#1085;&#1072;&#1103;%20&#1088;&#1072;&#1073;&#1086;&#1090;&#1072;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file:///I:/&#1044;&#1086;&#1082;&#1091;&#1084;&#1077;&#1085;&#1090;&#1099;/&#1053;&#1072;&#1091;&#1095;&#1085;&#1086;.docx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file:///I:/&#1044;&#1086;&#1082;&#1091;&#1084;&#1077;&#1085;&#1090;&#1099;/literaturnaya_gostinaya_uchebno-tematicheskiy_plan.doc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&#1043;&#1088;&#1072;&#1084;&#1086;&#1090;&#1099;/doc04308220160320134729_001%5b1%5d.jpg" TargetMode="External"/><Relationship Id="rId3" Type="http://schemas.openxmlformats.org/officeDocument/2006/relationships/hyperlink" Target="&#1043;&#1088;&#1072;&#1084;&#1086;&#1090;&#1099;/doc04308020160320134632_001%5b1%5d.jpg" TargetMode="External"/><Relationship Id="rId7" Type="http://schemas.openxmlformats.org/officeDocument/2006/relationships/hyperlink" Target="file:///I:/doc04320020160323120534_001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&#1043;&#1088;&#1072;&#1084;&#1086;&#1090;&#1099;/doc04320020160323120534_001.jpg" TargetMode="External"/><Relationship Id="rId5" Type="http://schemas.openxmlformats.org/officeDocument/2006/relationships/hyperlink" Target="&#1043;&#1088;&#1072;&#1084;&#1086;&#1090;&#1099;/doc04319720160323120432_001.jpg" TargetMode="External"/><Relationship Id="rId4" Type="http://schemas.openxmlformats.org/officeDocument/2006/relationships/hyperlink" Target="&#1043;&#1088;&#1072;&#1084;&#1086;&#1090;&#1099;/doc04308120160320134701_001%5b1%5d.jpg" TargetMode="External"/><Relationship Id="rId9" Type="http://schemas.openxmlformats.org/officeDocument/2006/relationships/hyperlink" Target="&#1043;&#1088;&#1072;&#1084;&#1086;&#1090;&#1099;/doc04319920160323120513_001.jpg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file:///I:/&#1044;&#1086;&#1082;&#1091;&#1084;&#1077;&#1085;&#1090;&#1099;/&#1058;&#1077;&#1084;&#1072;.docx" TargetMode="External"/><Relationship Id="rId2" Type="http://schemas.openxmlformats.org/officeDocument/2006/relationships/hyperlink" Target="file:///I:/&#1044;&#1086;&#1082;&#1091;&#1084;&#1077;&#1085;&#1090;&#1099;/&#1050;&#1086;&#1085;&#1089;&#1087;&#1077;&#1082;&#1090;%20&#1041;&#1086;&#1088;&#1086;&#1076;&#1080;&#1085;&#1086;.doc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file:///I:/&#1044;&#1086;&#1082;&#1091;&#1084;&#1077;&#1085;&#1090;&#1099;/DSCN0518.JPG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8447674" cy="1080120"/>
          </a:xfrm>
        </p:spPr>
        <p:txBody>
          <a:bodyPr>
            <a:noAutofit/>
          </a:bodyPr>
          <a:lstStyle/>
          <a:p>
            <a:pPr algn="ctr"/>
            <a:r>
              <a:rPr lang="ru-RU" sz="9600" b="1" dirty="0" smtClean="0">
                <a:solidFill>
                  <a:srgbClr val="C00000"/>
                </a:solidFill>
                <a:latin typeface="Monotype Corsiva" pitchFamily="66" charset="0"/>
              </a:rPr>
              <a:t>Портфолио</a:t>
            </a:r>
            <a:endParaRPr lang="ru-RU" sz="96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72066" y="1571612"/>
            <a:ext cx="3571900" cy="2714644"/>
          </a:xfrm>
        </p:spPr>
        <p:txBody>
          <a:bodyPr>
            <a:normAutofit fontScale="92500" lnSpcReduction="1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учителя </a:t>
            </a:r>
          </a:p>
          <a:p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русского языка и литературы</a:t>
            </a:r>
          </a:p>
          <a:p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МБОУ СОШ №27</a:t>
            </a:r>
          </a:p>
          <a:p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г. Костромы</a:t>
            </a:r>
            <a:endParaRPr lang="ru-RU" sz="36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971600" y="5373216"/>
            <a:ext cx="7632848" cy="4860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0" b="1" dirty="0" smtClean="0">
                <a:solidFill>
                  <a:srgbClr val="C00000"/>
                </a:solidFill>
                <a:latin typeface="Monotype Corsiva" pitchFamily="66" charset="0"/>
                <a:ea typeface="+mj-ea"/>
                <a:cs typeface="+mj-cs"/>
              </a:rPr>
              <a:t>Вакуленко</a:t>
            </a:r>
            <a:endParaRPr kumimoji="0" lang="ru-RU" sz="80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400" b="1" dirty="0" smtClean="0">
                <a:solidFill>
                  <a:srgbClr val="C00000"/>
                </a:solidFill>
                <a:latin typeface="Monotype Corsiva" pitchFamily="66" charset="0"/>
                <a:ea typeface="+mj-ea"/>
                <a:cs typeface="+mj-cs"/>
              </a:rPr>
              <a:t>Елены Александровны</a:t>
            </a:r>
            <a:endParaRPr kumimoji="0" lang="ru-RU" sz="54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142984"/>
            <a:ext cx="2801938" cy="3708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2497753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 xmlns="">
        <p14:playEvt time="1452" objId="5"/>
        <p14:triggerEvt type="onClick" time="1452" objId="5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3" descr="http://www.artleo.com/pic/201108/1280x1024/artleo.com-798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42974" y="-214338"/>
            <a:ext cx="12192000" cy="9753600"/>
          </a:xfrm>
          <a:prstGeom prst="rect">
            <a:avLst/>
          </a:prstGeom>
          <a:noFill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3325" y="-142900"/>
            <a:ext cx="8940675" cy="7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571604" y="357166"/>
          <a:ext cx="6143668" cy="32147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1834"/>
                <a:gridCol w="3071834"/>
              </a:tblGrid>
              <a:tr h="424995"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2011</a:t>
                      </a:r>
                      <a:r>
                        <a:rPr lang="ru-RU" baseline="0" dirty="0" smtClean="0"/>
                        <a:t> – 2012 г.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  2012 – 2013 г.</a:t>
                      </a:r>
                      <a:endParaRPr lang="ru-RU" dirty="0"/>
                    </a:p>
                  </a:txBody>
                  <a:tcPr/>
                </a:tc>
              </a:tr>
              <a:tr h="424995"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     6 класс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          7 класс</a:t>
                      </a:r>
                      <a:endParaRPr lang="ru-RU" dirty="0"/>
                    </a:p>
                  </a:txBody>
                  <a:tcPr/>
                </a:tc>
              </a:tr>
              <a:tr h="50878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Русский                 </a:t>
                      </a:r>
                      <a:r>
                        <a:rPr lang="ru-RU" sz="1400" dirty="0" smtClean="0"/>
                        <a:t>100%</a:t>
                      </a:r>
                      <a:endParaRPr lang="ru-RU" sz="1200" dirty="0" smtClean="0"/>
                    </a:p>
                    <a:p>
                      <a:r>
                        <a:rPr lang="ru-RU" sz="1200" dirty="0" smtClean="0"/>
                        <a:t>язык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            </a:t>
                      </a:r>
                      <a:r>
                        <a:rPr lang="ru-RU" sz="1400" dirty="0" smtClean="0"/>
                        <a:t>100%</a:t>
                      </a:r>
                      <a:endParaRPr lang="ru-RU" dirty="0"/>
                    </a:p>
                  </a:txBody>
                  <a:tcPr/>
                </a:tc>
              </a:tr>
              <a:tr h="38158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Литература           </a:t>
                      </a:r>
                      <a:r>
                        <a:rPr lang="ru-RU" sz="1400" baseline="0" dirty="0" smtClean="0"/>
                        <a:t> 100%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            </a:t>
                      </a:r>
                      <a:r>
                        <a:rPr lang="ru-RU" sz="1400" dirty="0" smtClean="0"/>
                        <a:t>100%</a:t>
                      </a:r>
                      <a:endParaRPr lang="ru-RU" dirty="0"/>
                    </a:p>
                  </a:txBody>
                  <a:tcPr/>
                </a:tc>
              </a:tr>
              <a:tr h="424995"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      8 класс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           9</a:t>
                      </a:r>
                      <a:r>
                        <a:rPr lang="ru-RU" baseline="0" dirty="0" smtClean="0"/>
                        <a:t> класс</a:t>
                      </a:r>
                      <a:endParaRPr lang="ru-RU" dirty="0"/>
                    </a:p>
                  </a:txBody>
                  <a:tcPr/>
                </a:tc>
              </a:tr>
              <a:tr h="66777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Русский</a:t>
                      </a:r>
                      <a:r>
                        <a:rPr lang="ru-RU" sz="1200" baseline="0" dirty="0" smtClean="0"/>
                        <a:t>                 </a:t>
                      </a:r>
                      <a:r>
                        <a:rPr lang="ru-RU" sz="1400" baseline="0" dirty="0" smtClean="0"/>
                        <a:t> 100%</a:t>
                      </a:r>
                      <a:endParaRPr lang="ru-RU" sz="1200" baseline="0" dirty="0" smtClean="0"/>
                    </a:p>
                    <a:p>
                      <a:r>
                        <a:rPr lang="ru-RU" sz="1200" baseline="0" dirty="0" smtClean="0"/>
                        <a:t>язык                    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            </a:t>
                      </a:r>
                      <a:r>
                        <a:rPr lang="ru-RU" sz="1400" baseline="0" dirty="0" smtClean="0"/>
                        <a:t> 100%</a:t>
                      </a:r>
                      <a:r>
                        <a:rPr lang="ru-RU" dirty="0" smtClean="0"/>
                        <a:t> </a:t>
                      </a:r>
                    </a:p>
                    <a:p>
                      <a:r>
                        <a:rPr lang="ru-RU" baseline="0" dirty="0" smtClean="0"/>
                        <a:t>                       </a:t>
                      </a:r>
                      <a:endParaRPr lang="ru-RU" dirty="0"/>
                    </a:p>
                  </a:txBody>
                  <a:tcPr/>
                </a:tc>
              </a:tr>
              <a:tr h="38158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Литература           </a:t>
                      </a:r>
                      <a:r>
                        <a:rPr lang="ru-RU" sz="1400" baseline="0" dirty="0" smtClean="0"/>
                        <a:t>  100%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            </a:t>
                      </a:r>
                      <a:r>
                        <a:rPr lang="ru-RU" sz="1400" baseline="0" dirty="0" smtClean="0"/>
                        <a:t> 100%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5841" name="Object 1"/>
          <p:cNvGraphicFramePr>
            <a:graphicFrameLocks noChangeAspect="1"/>
          </p:cNvGraphicFramePr>
          <p:nvPr/>
        </p:nvGraphicFramePr>
        <p:xfrm>
          <a:off x="1925780" y="3429000"/>
          <a:ext cx="5449725" cy="3643338"/>
        </p:xfrm>
        <a:graphic>
          <a:graphicData uri="http://schemas.openxmlformats.org/presentationml/2006/ole">
            <p:oleObj spid="_x0000_s35841" name="Диаграмма" r:id="rId5" imgW="5648210" imgH="3781350" progId="MSGraph.Chart.8">
              <p:embed followColorScheme="full"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3346174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3" descr="http://www.artleo.com/pic/201108/1280x1024/artleo.com-798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85784" y="-500090"/>
            <a:ext cx="12192000" cy="9753600"/>
          </a:xfrm>
          <a:prstGeom prst="rect">
            <a:avLst/>
          </a:prstGeom>
          <a:noFill/>
        </p:spPr>
      </p:pic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1071538" y="0"/>
            <a:ext cx="70723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Качество знаний обучающихся по итогам учебного года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785918" y="357166"/>
          <a:ext cx="5405454" cy="31432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2727"/>
                <a:gridCol w="2702727"/>
              </a:tblGrid>
              <a:tr h="415551"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2011</a:t>
                      </a:r>
                      <a:r>
                        <a:rPr lang="ru-RU" baseline="0" dirty="0" smtClean="0"/>
                        <a:t> – 2012 г.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  2012 – 2013 г.</a:t>
                      </a:r>
                      <a:endParaRPr lang="ru-RU" dirty="0"/>
                    </a:p>
                  </a:txBody>
                  <a:tcPr/>
                </a:tc>
              </a:tr>
              <a:tr h="415551"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     6 класс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          7 класс</a:t>
                      </a:r>
                      <a:endParaRPr lang="ru-RU" dirty="0"/>
                    </a:p>
                  </a:txBody>
                  <a:tcPr/>
                </a:tc>
              </a:tr>
              <a:tr h="49747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Русский                 </a:t>
                      </a:r>
                      <a:r>
                        <a:rPr lang="ru-RU" sz="1400" dirty="0" smtClean="0"/>
                        <a:t>46</a:t>
                      </a:r>
                      <a:endParaRPr lang="ru-RU" sz="1200" dirty="0" smtClean="0"/>
                    </a:p>
                    <a:p>
                      <a:r>
                        <a:rPr lang="ru-RU" sz="1200" dirty="0" smtClean="0"/>
                        <a:t>язык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            </a:t>
                      </a:r>
                      <a:r>
                        <a:rPr lang="ru-RU" sz="1400" baseline="0" dirty="0" smtClean="0"/>
                        <a:t> 43</a:t>
                      </a:r>
                      <a:endParaRPr lang="ru-RU" dirty="0"/>
                    </a:p>
                  </a:txBody>
                  <a:tcPr/>
                </a:tc>
              </a:tr>
              <a:tr h="37310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Литература           </a:t>
                      </a:r>
                      <a:r>
                        <a:rPr lang="ru-RU" sz="1400" baseline="0" dirty="0" smtClean="0"/>
                        <a:t>72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            </a:t>
                      </a:r>
                      <a:r>
                        <a:rPr lang="ru-RU" sz="1400" baseline="0" dirty="0" smtClean="0"/>
                        <a:t> 71</a:t>
                      </a:r>
                      <a:endParaRPr lang="ru-RU" dirty="0"/>
                    </a:p>
                  </a:txBody>
                  <a:tcPr/>
                </a:tc>
              </a:tr>
              <a:tr h="415551"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      8 класс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           9</a:t>
                      </a:r>
                      <a:r>
                        <a:rPr lang="ru-RU" baseline="0" dirty="0" smtClean="0"/>
                        <a:t> класс</a:t>
                      </a:r>
                      <a:endParaRPr lang="ru-RU" dirty="0"/>
                    </a:p>
                  </a:txBody>
                  <a:tcPr/>
                </a:tc>
              </a:tr>
              <a:tr h="65293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Русский</a:t>
                      </a:r>
                      <a:r>
                        <a:rPr lang="ru-RU" sz="1200" baseline="0" dirty="0" smtClean="0"/>
                        <a:t>                 </a:t>
                      </a:r>
                      <a:r>
                        <a:rPr lang="ru-RU" sz="1400" baseline="0" dirty="0" smtClean="0"/>
                        <a:t> 45</a:t>
                      </a:r>
                      <a:endParaRPr lang="ru-RU" sz="1200" baseline="0" dirty="0" smtClean="0"/>
                    </a:p>
                    <a:p>
                      <a:r>
                        <a:rPr lang="ru-RU" sz="1200" baseline="0" dirty="0" smtClean="0"/>
                        <a:t>язык                    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            </a:t>
                      </a:r>
                      <a:r>
                        <a:rPr lang="ru-RU" sz="1400" baseline="0" dirty="0" smtClean="0"/>
                        <a:t>  48</a:t>
                      </a:r>
                      <a:r>
                        <a:rPr lang="ru-RU" dirty="0" smtClean="0"/>
                        <a:t> </a:t>
                      </a:r>
                    </a:p>
                    <a:p>
                      <a:r>
                        <a:rPr lang="ru-RU" baseline="0" dirty="0" smtClean="0"/>
                        <a:t>                       </a:t>
                      </a:r>
                      <a:endParaRPr lang="ru-RU" dirty="0"/>
                    </a:p>
                  </a:txBody>
                  <a:tcPr/>
                </a:tc>
              </a:tr>
              <a:tr h="37310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Литература           </a:t>
                      </a:r>
                      <a:r>
                        <a:rPr lang="ru-RU" sz="1400" baseline="0" dirty="0" smtClean="0"/>
                        <a:t>  71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            </a:t>
                      </a:r>
                      <a:r>
                        <a:rPr lang="ru-RU" sz="1400" baseline="0" dirty="0" smtClean="0"/>
                        <a:t>  69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3009" name="Object 1"/>
          <p:cNvGraphicFramePr>
            <a:graphicFrameLocks noChangeAspect="1"/>
          </p:cNvGraphicFramePr>
          <p:nvPr/>
        </p:nvGraphicFramePr>
        <p:xfrm>
          <a:off x="2500298" y="3214686"/>
          <a:ext cx="5638800" cy="3781425"/>
        </p:xfrm>
        <a:graphic>
          <a:graphicData uri="http://schemas.openxmlformats.org/presentationml/2006/ole">
            <p:oleObj spid="_x0000_s43009" name="Диаграмма" r:id="rId4" imgW="5638755" imgH="3781350" progId="MSGraph.Chart.8">
              <p:embed followColorScheme="full"/>
            </p:oleObj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857232"/>
            <a:ext cx="7143800" cy="928694"/>
          </a:xfrm>
        </p:spPr>
        <p:txBody>
          <a:bodyPr>
            <a:normAutofit fontScale="90000"/>
          </a:bodyPr>
          <a:lstStyle/>
          <a:p>
            <a:pPr lvl="1" algn="l" rtl="0">
              <a:spcBef>
                <a:spcPct val="0"/>
              </a:spcBef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Доля получивших 4 и 5 по результатам итоговой аттестации в форме ОГЭ </a:t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ru-RU" dirty="0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1500166" y="1785926"/>
          <a:ext cx="6096000" cy="4067175"/>
        </p:xfrm>
        <a:graphic>
          <a:graphicData uri="http://schemas.openxmlformats.org/presentationml/2006/ole">
            <p:oleObj spid="_x0000_s51201" name="Диаграмма" r:id="rId3" imgW="6096090" imgH="4067280" progId="MSGraph.Chart.8">
              <p:embed followColorScheme="full"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357422" y="5715016"/>
            <a:ext cx="4572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9 класс. 2012-2013 г. – 67% </a:t>
            </a:r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52" y="1285860"/>
            <a:ext cx="6715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4"/>
            <a:r>
              <a:rPr lang="ru-RU" dirty="0" smtClean="0"/>
              <a:t>Доля успешно сдавших ГИА.</a:t>
            </a:r>
            <a:endParaRPr lang="ru-RU" dirty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/>
        </p:nvGraphicFramePr>
        <p:xfrm>
          <a:off x="1643042" y="1643050"/>
          <a:ext cx="6134100" cy="4105275"/>
        </p:xfrm>
        <a:graphic>
          <a:graphicData uri="http://schemas.openxmlformats.org/presentationml/2006/ole">
            <p:oleObj spid="_x0000_s77826" name="Диаграмма" r:id="rId3" imgW="6134179" imgH="4105350" progId="MSGraph.Chart.8">
              <p:embed followColorScheme="full"/>
            </p:oleObj>
          </a:graphicData>
        </a:graphic>
      </p:graphicFrame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1643042" y="1785926"/>
          <a:ext cx="6286544" cy="4067175"/>
        </p:xfrm>
        <a:graphic>
          <a:graphicData uri="http://schemas.openxmlformats.org/presentationml/2006/ole">
            <p:oleObj spid="_x0000_s77827" name="Диаграмма" r:id="rId4" imgW="6096090" imgH="4067280" progId="MSGraph.Chart.8">
              <p:embed followColorScheme="full"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857356" y="6072206"/>
            <a:ext cx="4500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9 класс – 100% 2012-2013г</a:t>
            </a:r>
            <a:endParaRPr lang="ru-RU" dirty="0"/>
          </a:p>
        </p:txBody>
      </p:sp>
    </p:spTree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5577" y="1268760"/>
            <a:ext cx="7632848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Выявление </a:t>
            </a:r>
            <a:r>
              <a:rPr lang="ru-RU" sz="3600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и развитие способностей </a:t>
            </a:r>
            <a:endParaRPr lang="ru-RU" sz="3600" b="1" i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/>
              <a:ea typeface="Times New Roman"/>
              <a:cs typeface="Times New Roman"/>
            </a:endParaRPr>
          </a:p>
          <a:p>
            <a:pPr algn="ctr"/>
            <a:r>
              <a:rPr lang="ru-RU" sz="36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Обучающихся к </a:t>
            </a:r>
            <a:r>
              <a:rPr lang="ru-RU" sz="3600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научной </a:t>
            </a:r>
            <a:endParaRPr lang="ru-RU" sz="3600" b="1" i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/>
              <a:ea typeface="Times New Roman"/>
              <a:cs typeface="Times New Roman"/>
            </a:endParaRPr>
          </a:p>
          <a:p>
            <a:pPr algn="ctr"/>
            <a:r>
              <a:rPr lang="ru-RU" sz="36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(</a:t>
            </a:r>
            <a:r>
              <a:rPr lang="ru-RU" sz="3600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интеллектуальной), </a:t>
            </a:r>
            <a:r>
              <a:rPr lang="ru-RU" sz="36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творческой</a:t>
            </a:r>
            <a:r>
              <a:rPr lang="ru-RU" sz="3600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, </a:t>
            </a:r>
            <a:endParaRPr lang="ru-RU" sz="3600" b="1" i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/>
              <a:ea typeface="Times New Roman"/>
              <a:cs typeface="Times New Roman"/>
            </a:endParaRPr>
          </a:p>
          <a:p>
            <a:pPr algn="ctr"/>
            <a:r>
              <a:rPr lang="ru-RU" sz="36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физкультурно-спортивной </a:t>
            </a:r>
            <a:r>
              <a:rPr lang="ru-RU" sz="3600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деятельности, </a:t>
            </a:r>
            <a:endParaRPr lang="ru-RU" sz="3600" b="1" i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/>
              <a:ea typeface="Times New Roman"/>
              <a:cs typeface="Times New Roman"/>
            </a:endParaRPr>
          </a:p>
          <a:p>
            <a:pPr algn="ctr"/>
            <a:r>
              <a:rPr lang="ru-RU" sz="36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а также их участия в олимпиадах, </a:t>
            </a:r>
          </a:p>
          <a:p>
            <a:pPr algn="ctr"/>
            <a:r>
              <a:rPr lang="ru-RU" sz="3600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к</a:t>
            </a:r>
            <a:r>
              <a:rPr lang="ru-RU" sz="36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онкурсах, </a:t>
            </a:r>
            <a:r>
              <a:rPr lang="ru-RU" sz="3600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фестивалях, </a:t>
            </a:r>
            <a:endParaRPr lang="ru-RU" sz="3600" b="1" i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/>
              <a:ea typeface="Times New Roman"/>
              <a:cs typeface="Times New Roman"/>
            </a:endParaRPr>
          </a:p>
          <a:p>
            <a:pPr algn="ctr"/>
            <a:r>
              <a:rPr lang="ru-RU" sz="36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соревнованиях</a:t>
            </a:r>
            <a:endParaRPr lang="ru-RU" sz="3600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59832" y="506752"/>
            <a:ext cx="34461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Раздел 2:</a:t>
            </a:r>
            <a:endParaRPr lang="ru-RU" sz="5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87019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9153" y="188640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0480" algn="ctr">
              <a:spcAft>
                <a:spcPts val="0"/>
              </a:spcAft>
            </a:pPr>
            <a:r>
              <a:rPr lang="ru-RU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Наличие обучающихся – участников и призеров предметных олимпиад, конкурсов, спортивных  соревнований, смотров </a:t>
            </a:r>
            <a:endParaRPr lang="ru-RU" b="1" dirty="0">
              <a:solidFill>
                <a:srgbClr val="7030A0"/>
              </a:solidFill>
              <a:effectLst/>
              <a:latin typeface="Courier New"/>
              <a:ea typeface="Times New Roman"/>
              <a:cs typeface="Times New Roman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90491696"/>
              </p:ext>
            </p:extLst>
          </p:nvPr>
        </p:nvGraphicFramePr>
        <p:xfrm>
          <a:off x="899592" y="864450"/>
          <a:ext cx="6984776" cy="6434212"/>
        </p:xfrm>
        <a:graphic>
          <a:graphicData uri="http://schemas.openxmlformats.org/drawingml/2006/table">
            <a:tbl>
              <a:tblPr/>
              <a:tblGrid>
                <a:gridCol w="1172078"/>
                <a:gridCol w="1285884"/>
                <a:gridCol w="796171"/>
                <a:gridCol w="704027"/>
                <a:gridCol w="718602"/>
                <a:gridCol w="781596"/>
                <a:gridCol w="797572"/>
                <a:gridCol w="728846"/>
              </a:tblGrid>
              <a:tr h="370511">
                <a:tc rowSpan="2">
                  <a:txBody>
                    <a:bodyPr/>
                    <a:lstStyle/>
                    <a:p>
                      <a:pPr marR="3048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мероприятий</a:t>
                      </a:r>
                      <a:endParaRPr lang="ru-RU" sz="12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1468" marR="614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R="3048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Уровень</a:t>
                      </a:r>
                      <a:endParaRPr lang="ru-RU" sz="12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1468" marR="614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R="30480"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2011 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–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2012 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уч. г.</a:t>
                      </a:r>
                      <a:endParaRPr lang="ru-RU" sz="12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1468" marR="614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30480"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2012 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–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2013 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уч. г.</a:t>
                      </a:r>
                      <a:endParaRPr lang="ru-RU" sz="12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1468" marR="614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3048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2015– 2016 уч. г.</a:t>
                      </a: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urier New"/>
                        <a:ea typeface="Times New Roman"/>
                        <a:cs typeface="Times New Roman"/>
                      </a:endParaRPr>
                    </a:p>
                    <a:p>
                      <a:pPr marR="30480"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1468" marR="614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R="30480" algn="ctr"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1468" marR="614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58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3048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Кол-во участников</a:t>
                      </a:r>
                      <a:endParaRPr lang="ru-RU" sz="1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1468" marR="614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Кол-во призеров </a:t>
                      </a:r>
                      <a:endParaRPr lang="ru-RU" sz="1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  <a:p>
                      <a:pPr marR="3048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(1-3 место)</a:t>
                      </a:r>
                      <a:endParaRPr lang="ru-RU" sz="1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1468" marR="614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Кол-во участников</a:t>
                      </a:r>
                      <a:endParaRPr lang="ru-RU" sz="1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1468" marR="614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Кол-во призеров </a:t>
                      </a:r>
                      <a:endParaRPr lang="ru-RU" sz="1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  <a:p>
                      <a:pPr marR="3048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(1-3 место)</a:t>
                      </a:r>
                      <a:endParaRPr lang="ru-RU" sz="1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1468" marR="614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Кол-во участников</a:t>
                      </a:r>
                      <a:endParaRPr lang="ru-RU" sz="1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1468" marR="614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Кол-во призеров </a:t>
                      </a:r>
                      <a:endParaRPr lang="ru-RU" sz="1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  <a:p>
                      <a:pPr marR="3048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(1-3 место)</a:t>
                      </a:r>
                      <a:endParaRPr lang="ru-RU" sz="1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1468" marR="614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873">
                <a:tc rowSpan="4">
                  <a:txBody>
                    <a:bodyPr/>
                    <a:lstStyle/>
                    <a:p>
                      <a:pPr marR="30480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Олимпиады </a:t>
                      </a:r>
                      <a:endParaRPr lang="ru-RU" sz="12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  <a:p>
                      <a:pPr marR="30480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1468" marR="614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Международные</a:t>
                      </a:r>
                    </a:p>
                  </a:txBody>
                  <a:tcPr marL="61468" marR="614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1468" marR="614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1468" marR="614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1468" marR="614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1468" marR="614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1468" marR="614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1468" marR="614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60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30480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«Русский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медвежонок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1468" marR="614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1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  <a:p>
                      <a:pPr marR="30480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  <a:p>
                      <a:pPr marR="30480"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1468" marR="614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  <a:p>
                      <a:pPr marR="30480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  <a:p>
                      <a:pPr marR="30480"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1468" marR="614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9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1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1468" marR="614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9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1468" marR="614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>
                        <a:spcAft>
                          <a:spcPts val="0"/>
                        </a:spcAft>
                      </a:pP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1468" marR="614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>
                        <a:spcAft>
                          <a:spcPts val="0"/>
                        </a:spcAft>
                      </a:pP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1468" marR="614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60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«Знатоки</a:t>
                      </a:r>
                      <a:r>
                        <a:rPr lang="ru-RU" sz="1100" baseline="0" dirty="0" smtClean="0"/>
                        <a:t> русского языка»</a:t>
                      </a:r>
                      <a:endParaRPr lang="ru-RU" sz="1100" dirty="0"/>
                    </a:p>
                  </a:txBody>
                  <a:tcPr marL="61468" marR="614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5</a:t>
                      </a:r>
                      <a:endParaRPr lang="ru-RU" sz="1100" dirty="0"/>
                    </a:p>
                  </a:txBody>
                  <a:tcPr marL="61468" marR="614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</a:t>
                      </a:r>
                      <a:endParaRPr lang="ru-RU" sz="1100" dirty="0"/>
                    </a:p>
                  </a:txBody>
                  <a:tcPr marL="61468" marR="614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6</a:t>
                      </a:r>
                      <a:endParaRPr lang="ru-RU" sz="1100" dirty="0"/>
                    </a:p>
                  </a:txBody>
                  <a:tcPr marL="61468" marR="614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</a:t>
                      </a:r>
                      <a:endParaRPr lang="ru-RU" sz="1100" dirty="0"/>
                    </a:p>
                  </a:txBody>
                  <a:tcPr marL="61468" marR="614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</a:t>
                      </a:r>
                      <a:endParaRPr lang="ru-RU" sz="1100" dirty="0"/>
                    </a:p>
                  </a:txBody>
                  <a:tcPr marL="61468" marR="614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</a:t>
                      </a:r>
                      <a:endParaRPr lang="ru-RU" sz="1100" dirty="0"/>
                    </a:p>
                  </a:txBody>
                  <a:tcPr marL="61468" marR="614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873">
                <a:tc vMerge="1">
                  <a:txBody>
                    <a:bodyPr/>
                    <a:lstStyle/>
                    <a:p>
                      <a:pPr marR="30480"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1468" marR="614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1468" marR="614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1468" marR="614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1468" marR="614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1468" marR="614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1468" marR="614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1468" marR="614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1468" marR="614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437">
                <a:tc>
                  <a:txBody>
                    <a:bodyPr/>
                    <a:lstStyle/>
                    <a:p>
                      <a:pPr marR="30480"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1468" marR="614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1468" marR="614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1468" marR="614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1468" marR="614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1468" marR="614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1468" marR="614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>
                        <a:spcAft>
                          <a:spcPts val="0"/>
                        </a:spcAft>
                      </a:pP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1468" marR="614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>
                        <a:spcAft>
                          <a:spcPts val="0"/>
                        </a:spcAft>
                      </a:pP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1468" marR="614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1310">
                <a:tc rowSpan="4">
                  <a:txBody>
                    <a:bodyPr/>
                    <a:lstStyle/>
                    <a:p>
                      <a:pPr marR="30480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Смотры </a:t>
                      </a:r>
                      <a:endParaRPr lang="ru-RU" sz="12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1468" marR="614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Муниципальные</a:t>
                      </a:r>
                    </a:p>
                    <a:p>
                      <a:pPr marR="30480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Конкурс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чтецов</a:t>
                      </a:r>
                      <a:endParaRPr lang="ru-RU" sz="1200" dirty="0" smtClean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marR="30480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«Есенин – певец страны березового ситца»</a:t>
                      </a:r>
                    </a:p>
                    <a:p>
                      <a:pPr marR="30480"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marR="30480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«Живая классика»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1468" marR="614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  <a:p>
                      <a:pPr marR="30480"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1468" marR="614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  <a:p>
                      <a:pPr marR="30480"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1468" marR="614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  <a:p>
                      <a:pPr marR="30480"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1468" marR="614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  <a:p>
                      <a:pPr marR="30480"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1468" marR="614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</a:t>
                      </a:r>
                    </a:p>
                    <a:p>
                      <a:pPr marR="30480">
                        <a:spcAft>
                          <a:spcPts val="0"/>
                        </a:spcAft>
                      </a:pPr>
                      <a:endParaRPr lang="ru-RU" sz="1100" b="1" dirty="0" smtClean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marR="30480">
                        <a:spcAft>
                          <a:spcPts val="0"/>
                        </a:spcAft>
                      </a:pPr>
                      <a:endParaRPr lang="ru-RU" sz="1100" b="1" dirty="0" smtClean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marR="30480">
                        <a:spcAft>
                          <a:spcPts val="0"/>
                        </a:spcAft>
                      </a:pPr>
                      <a:endParaRPr lang="ru-RU" sz="1100" b="1" dirty="0" smtClean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marR="30480">
                        <a:spcAft>
                          <a:spcPts val="0"/>
                        </a:spcAft>
                      </a:pPr>
                      <a:endParaRPr lang="ru-RU" sz="1100" b="1" dirty="0" smtClean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marR="30480">
                        <a:spcAft>
                          <a:spcPts val="0"/>
                        </a:spcAft>
                      </a:pPr>
                      <a:endParaRPr lang="ru-RU" sz="1100" b="1" dirty="0" smtClean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marR="30480">
                        <a:spcAft>
                          <a:spcPts val="0"/>
                        </a:spcAft>
                      </a:pPr>
                      <a:endParaRPr lang="ru-RU" sz="1100" b="1" dirty="0" smtClean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marR="30480">
                        <a:spcAft>
                          <a:spcPts val="0"/>
                        </a:spcAft>
                      </a:pPr>
                      <a:endParaRPr lang="ru-RU" sz="1100" b="1" dirty="0" smtClean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marR="30480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1468" marR="614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</a:t>
                      </a:r>
                    </a:p>
                    <a:p>
                      <a:pPr marR="30480">
                        <a:spcAft>
                          <a:spcPts val="0"/>
                        </a:spcAft>
                      </a:pPr>
                      <a:endParaRPr lang="ru-RU" sz="1100" b="1" dirty="0" smtClean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marR="30480">
                        <a:spcAft>
                          <a:spcPts val="0"/>
                        </a:spcAft>
                      </a:pPr>
                      <a:endParaRPr lang="ru-RU" sz="1100" b="1" dirty="0" smtClean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marR="30480">
                        <a:spcAft>
                          <a:spcPts val="0"/>
                        </a:spcAft>
                      </a:pPr>
                      <a:endParaRPr lang="ru-RU" sz="1100" b="1" dirty="0" smtClean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marR="30480">
                        <a:spcAft>
                          <a:spcPts val="0"/>
                        </a:spcAft>
                      </a:pPr>
                      <a:endParaRPr lang="ru-RU" sz="1100" b="1" dirty="0" smtClean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marR="30480">
                        <a:spcAft>
                          <a:spcPts val="0"/>
                        </a:spcAft>
                      </a:pPr>
                      <a:endParaRPr lang="ru-RU" sz="1100" b="1" dirty="0" smtClean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marR="30480">
                        <a:spcAft>
                          <a:spcPts val="0"/>
                        </a:spcAft>
                      </a:pPr>
                      <a:endParaRPr lang="ru-RU" sz="1100" b="1" dirty="0" smtClean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marR="30480">
                        <a:spcAft>
                          <a:spcPts val="0"/>
                        </a:spcAft>
                      </a:pPr>
                      <a:endParaRPr lang="ru-RU" sz="1100" b="1" dirty="0" smtClean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marR="30480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1468" marR="614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8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30480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Уровень ОУ</a:t>
                      </a:r>
                    </a:p>
                    <a:p>
                      <a:pPr marR="30480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Конкурс чтецов</a:t>
                      </a:r>
                    </a:p>
                  </a:txBody>
                  <a:tcPr marL="61468" marR="614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  <a:p>
                      <a:pPr marR="30480"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 b="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1468" marR="614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  <a:p>
                      <a:pPr marR="30480"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 b="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1468" marR="614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  <a:p>
                      <a:pPr marR="30480"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 b="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1468" marR="614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  <a:p>
                      <a:pPr marR="30480"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 b="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1468" marR="614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1468" marR="614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1468" marR="614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13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1468" marR="614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1468" marR="614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1468" marR="614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1468" marR="614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1468" marR="614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1468" marR="614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1468" marR="614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21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1468" marR="614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1468" marR="614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1468" marR="614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1468" marR="614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1468" marR="614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1468" marR="614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1468" marR="614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0385916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0"/>
            <a:ext cx="77048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0480" algn="ctr">
              <a:spcAft>
                <a:spcPts val="0"/>
              </a:spcAft>
            </a:pP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Исследовательская, проектная деятельность по предмету и внеклассной </a:t>
            </a:r>
            <a:r>
              <a:rPr lang="ru-RU" sz="24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работе</a:t>
            </a:r>
            <a:endParaRPr lang="ru-RU" sz="2400" b="1" dirty="0">
              <a:solidFill>
                <a:srgbClr val="FF0000"/>
              </a:solidFill>
              <a:latin typeface="Courier New"/>
              <a:ea typeface="Times New Roman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00100" y="785794"/>
            <a:ext cx="715863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     Использование в обучении элементов исследовательской деятельности  позволяет направлять  познавательную  активность учащихся.</a:t>
            </a:r>
          </a:p>
          <a:p>
            <a:r>
              <a:rPr lang="ru-RU" sz="1400" dirty="0" smtClean="0"/>
              <a:t>     Мышление, способное усвоить знания будущего, называют проектным. Метод проектов развивает теоретическое мышление и воображение учащихся, обучает групповому взаимодействию, реализовывает проблемное обучение.</a:t>
            </a:r>
          </a:p>
          <a:p>
            <a:r>
              <a:rPr lang="ru-RU" sz="1400" dirty="0" smtClean="0"/>
              <a:t>     Исследовательская деятельность личностно-ориентирована, приносит удовлетворение ученикам, вызывает у них стойкий познавательный интерес.</a:t>
            </a:r>
          </a:p>
          <a:p>
            <a:r>
              <a:rPr lang="ru-RU" sz="1400" dirty="0" smtClean="0"/>
              <a:t>     Среди различных форм представления результатов исследований следует особо выделить компьютерные презентации. Современная вычислительная техника позволяет сообщить максимальное количество информации в наглядной, доступной и занимательной форме.</a:t>
            </a:r>
          </a:p>
          <a:p>
            <a:endParaRPr lang="ru-RU" sz="1400" dirty="0"/>
          </a:p>
        </p:txBody>
      </p:sp>
      <p:pic>
        <p:nvPicPr>
          <p:cNvPr id="103426" name="Picture 2" descr="http://www.yildiz.eu/images/jobboerse/10vorstellungsgespraec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3214686"/>
            <a:ext cx="3872920" cy="30718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070494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500043"/>
            <a:ext cx="750099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30480" indent="449580">
              <a:spcAft>
                <a:spcPts val="0"/>
              </a:spcAft>
            </a:pPr>
            <a:r>
              <a:rPr lang="ru-RU" sz="2800" b="1" i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Обучающимися были выполнены проекты: </a:t>
            </a:r>
          </a:p>
          <a:p>
            <a:pPr marL="342900" marR="30480" indent="-342900">
              <a:spcAft>
                <a:spcPts val="0"/>
              </a:spcAft>
              <a:buFontTx/>
              <a:buAutoNum type="arabicPeriod"/>
            </a:pPr>
            <a:r>
              <a:rPr lang="ru-RU" sz="2200" i="1" dirty="0" err="1" smtClean="0">
                <a:latin typeface="Times New Roman"/>
                <a:ea typeface="Times New Roman"/>
                <a:cs typeface="Times New Roman"/>
              </a:rPr>
              <a:t>Иследовательский</a:t>
            </a:r>
            <a:r>
              <a:rPr lang="ru-RU" sz="2200" i="1" dirty="0" smtClean="0">
                <a:latin typeface="Times New Roman"/>
                <a:ea typeface="Times New Roman"/>
                <a:cs typeface="Times New Roman"/>
              </a:rPr>
              <a:t> проект «»Художественные аллюзии в творчестве костромских писателей» – 9 класс (</a:t>
            </a:r>
            <a:r>
              <a:rPr lang="ru-RU" sz="2200" i="1" dirty="0" err="1" smtClean="0">
                <a:latin typeface="Times New Roman"/>
                <a:ea typeface="Times New Roman"/>
                <a:cs typeface="Times New Roman"/>
              </a:rPr>
              <a:t>Одинокова</a:t>
            </a:r>
            <a:r>
              <a:rPr lang="ru-RU" sz="2200" i="1" dirty="0" smtClean="0">
                <a:latin typeface="Times New Roman"/>
                <a:ea typeface="Times New Roman"/>
                <a:cs typeface="Times New Roman"/>
              </a:rPr>
              <a:t> Дарья</a:t>
            </a:r>
            <a:r>
              <a:rPr lang="ru-RU" sz="2200" i="1" dirty="0" smtClean="0">
                <a:latin typeface="Times New Roman"/>
                <a:ea typeface="Times New Roman"/>
                <a:cs typeface="Times New Roman"/>
                <a:hlinkClick r:id="rId2" action="ppaction://hlinkfile"/>
              </a:rPr>
              <a:t>)</a:t>
            </a:r>
            <a:endParaRPr lang="ru-RU" sz="2200" i="1" dirty="0" smtClean="0">
              <a:latin typeface="Times New Roman"/>
              <a:ea typeface="Times New Roman"/>
              <a:cs typeface="Times New Roman"/>
            </a:endParaRPr>
          </a:p>
          <a:p>
            <a:pPr marL="342900" marR="30480" indent="-342900">
              <a:spcAft>
                <a:spcPts val="0"/>
              </a:spcAft>
              <a:buFontTx/>
              <a:buAutoNum type="arabicPeriod"/>
            </a:pPr>
            <a:endParaRPr lang="ru-RU" sz="2200" i="1" dirty="0" smtClean="0">
              <a:latin typeface="Times New Roman"/>
              <a:ea typeface="Times New Roman"/>
              <a:cs typeface="Times New Roman"/>
            </a:endParaRPr>
          </a:p>
          <a:p>
            <a:pPr marL="342900" marR="30480" indent="-342900">
              <a:spcAft>
                <a:spcPts val="0"/>
              </a:spcAft>
              <a:buAutoNum type="arabicPeriod"/>
            </a:pPr>
            <a:r>
              <a:rPr lang="ru-RU" sz="2200" i="1" dirty="0" smtClean="0">
                <a:latin typeface="Times New Roman"/>
                <a:ea typeface="Times New Roman"/>
                <a:cs typeface="Times New Roman"/>
              </a:rPr>
              <a:t>Исследовательский проект  «</a:t>
            </a:r>
            <a:r>
              <a:rPr lang="ru-RU" sz="2200" i="1" dirty="0" err="1" smtClean="0">
                <a:latin typeface="Times New Roman"/>
                <a:ea typeface="Times New Roman"/>
                <a:cs typeface="Times New Roman"/>
              </a:rPr>
              <a:t>Синквейн</a:t>
            </a:r>
            <a:r>
              <a:rPr lang="ru-RU" sz="2200" i="1" dirty="0" smtClean="0">
                <a:latin typeface="Times New Roman"/>
                <a:ea typeface="Times New Roman"/>
                <a:cs typeface="Times New Roman"/>
              </a:rPr>
              <a:t> как способ характеристики литературного героя»- 6 класс (Забелина Арина, Смирнова Александра))</a:t>
            </a:r>
          </a:p>
          <a:p>
            <a:pPr marL="342900" marR="30480" indent="-342900">
              <a:spcAft>
                <a:spcPts val="0"/>
              </a:spcAft>
              <a:buAutoNum type="arabicPeriod"/>
            </a:pPr>
            <a:endParaRPr lang="ru-RU" sz="2200" i="1" dirty="0" smtClean="0">
              <a:latin typeface="Times New Roman"/>
              <a:ea typeface="Times New Roman"/>
              <a:cs typeface="Times New Roman"/>
            </a:endParaRPr>
          </a:p>
          <a:p>
            <a:pPr marL="342900" marR="30480" indent="-342900">
              <a:spcAft>
                <a:spcPts val="0"/>
              </a:spcAft>
              <a:buAutoNum type="arabicPeriod"/>
            </a:pPr>
            <a:r>
              <a:rPr lang="ru-RU" sz="2200" i="1" dirty="0" smtClean="0">
                <a:latin typeface="Times New Roman"/>
                <a:ea typeface="Times New Roman"/>
                <a:cs typeface="Times New Roman"/>
                <a:hlinkClick r:id="rId3" action="ppaction://hlinkfile"/>
              </a:rPr>
              <a:t> </a:t>
            </a:r>
            <a:r>
              <a:rPr lang="ru-RU" sz="2200" i="1" dirty="0" smtClean="0">
                <a:latin typeface="Times New Roman"/>
                <a:ea typeface="Times New Roman"/>
                <a:cs typeface="Times New Roman"/>
              </a:rPr>
              <a:t>Исследовательский проект « </a:t>
            </a:r>
            <a:r>
              <a:rPr lang="ru-RU" sz="2200" i="1" dirty="0" err="1" smtClean="0">
                <a:latin typeface="Times New Roman"/>
                <a:ea typeface="Times New Roman"/>
                <a:cs typeface="Times New Roman"/>
              </a:rPr>
              <a:t>Никнеймы</a:t>
            </a:r>
            <a:r>
              <a:rPr lang="ru-RU" sz="2200" i="1" dirty="0" smtClean="0">
                <a:latin typeface="Times New Roman"/>
                <a:ea typeface="Times New Roman"/>
                <a:cs typeface="Times New Roman"/>
              </a:rPr>
              <a:t> в жизни современных школьников» – 6 класс (</a:t>
            </a:r>
            <a:r>
              <a:rPr lang="ru-RU" sz="2200" i="1" dirty="0" err="1" smtClean="0">
                <a:latin typeface="Times New Roman"/>
                <a:ea typeface="Times New Roman"/>
                <a:cs typeface="Times New Roman"/>
              </a:rPr>
              <a:t>Белоруссова</a:t>
            </a:r>
            <a:r>
              <a:rPr lang="ru-RU" sz="2200" i="1" dirty="0" smtClean="0">
                <a:latin typeface="Times New Roman"/>
                <a:ea typeface="Times New Roman"/>
                <a:cs typeface="Times New Roman"/>
              </a:rPr>
              <a:t> Влада, </a:t>
            </a:r>
            <a:r>
              <a:rPr lang="ru-RU" sz="2200" i="1" dirty="0" err="1" smtClean="0">
                <a:latin typeface="Times New Roman"/>
                <a:ea typeface="Times New Roman"/>
                <a:cs typeface="Times New Roman"/>
              </a:rPr>
              <a:t>Боркова</a:t>
            </a:r>
            <a:r>
              <a:rPr lang="ru-RU" sz="2200" i="1" dirty="0" smtClean="0">
                <a:latin typeface="Times New Roman"/>
                <a:ea typeface="Times New Roman"/>
                <a:cs typeface="Times New Roman"/>
              </a:rPr>
              <a:t> Алина)</a:t>
            </a:r>
          </a:p>
          <a:p>
            <a:pPr marL="342900" marR="30480" indent="-342900">
              <a:spcAft>
                <a:spcPts val="0"/>
              </a:spcAft>
            </a:pPr>
            <a:endParaRPr lang="ru-RU" sz="2200" i="1" dirty="0" smtClean="0">
              <a:latin typeface="Times New Roman"/>
              <a:ea typeface="Times New Roman"/>
              <a:cs typeface="Times New Roman"/>
            </a:endParaRPr>
          </a:p>
          <a:p>
            <a:pPr marL="342900" marR="30480" indent="-342900">
              <a:spcAft>
                <a:spcPts val="0"/>
              </a:spcAft>
              <a:buAutoNum type="arabicPeriod" startAt="4"/>
            </a:pPr>
            <a:r>
              <a:rPr lang="ru-RU" sz="2200" i="1" dirty="0" smtClean="0">
                <a:latin typeface="Times New Roman"/>
                <a:ea typeface="Times New Roman"/>
                <a:cs typeface="Times New Roman"/>
              </a:rPr>
              <a:t>Исследовательский проект  «» - 5 класс (Соколова Ольга)</a:t>
            </a:r>
          </a:p>
          <a:p>
            <a:pPr marL="342900" marR="30480" indent="-342900">
              <a:spcAft>
                <a:spcPts val="0"/>
              </a:spcAft>
              <a:buAutoNum type="arabicPeriod" startAt="4"/>
            </a:pPr>
            <a:endParaRPr lang="ru-RU" sz="2200" i="1" dirty="0" smtClean="0">
              <a:latin typeface="Times New Roman"/>
              <a:ea typeface="Times New Roman"/>
              <a:cs typeface="Times New Roman"/>
            </a:endParaRPr>
          </a:p>
          <a:p>
            <a:pPr marL="342900" marR="30480" indent="-342900">
              <a:spcAft>
                <a:spcPts val="0"/>
              </a:spcAft>
            </a:pPr>
            <a:r>
              <a:rPr lang="ru-RU" sz="2200" i="1" dirty="0" smtClean="0">
                <a:latin typeface="Times New Roman"/>
                <a:ea typeface="Times New Roman"/>
                <a:cs typeface="Times New Roman"/>
              </a:rPr>
              <a:t>5. Исследовательский проект «Использование </a:t>
            </a:r>
            <a:r>
              <a:rPr lang="ru-RU" sz="2200" i="1" dirty="0" err="1" smtClean="0">
                <a:latin typeface="Times New Roman"/>
                <a:ea typeface="Times New Roman"/>
                <a:cs typeface="Times New Roman"/>
              </a:rPr>
              <a:t>эйдос-конспектов</a:t>
            </a:r>
            <a:r>
              <a:rPr lang="ru-RU" sz="2200" i="1" dirty="0" smtClean="0">
                <a:latin typeface="Times New Roman"/>
                <a:ea typeface="Times New Roman"/>
                <a:cs typeface="Times New Roman"/>
              </a:rPr>
              <a:t> на уроках литературы» – 5 «Б» класс</a:t>
            </a:r>
            <a:endParaRPr lang="ru-RU" sz="2200" dirty="0"/>
          </a:p>
        </p:txBody>
      </p:sp>
    </p:spTree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9752" y="188640"/>
            <a:ext cx="43808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30480">
              <a:spcAft>
                <a:spcPts val="0"/>
              </a:spcAft>
            </a:pPr>
            <a:r>
              <a:rPr lang="ru-RU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Участие обучающихся в конференциях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:</a:t>
            </a:r>
            <a:endParaRPr lang="ru-RU" dirty="0">
              <a:effectLst/>
              <a:latin typeface="Courier New"/>
              <a:ea typeface="Times New Roman"/>
              <a:cs typeface="Times New Roman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56880221"/>
              </p:ext>
            </p:extLst>
          </p:nvPr>
        </p:nvGraphicFramePr>
        <p:xfrm>
          <a:off x="1331640" y="692696"/>
          <a:ext cx="6408710" cy="1440161"/>
        </p:xfrm>
        <a:graphic>
          <a:graphicData uri="http://schemas.openxmlformats.org/drawingml/2006/table">
            <a:tbl>
              <a:tblPr/>
              <a:tblGrid>
                <a:gridCol w="1635758"/>
                <a:gridCol w="1171812"/>
                <a:gridCol w="1171812"/>
                <a:gridCol w="1214664"/>
                <a:gridCol w="1214664"/>
              </a:tblGrid>
              <a:tr h="336769">
                <a:tc rowSpan="2">
                  <a:txBody>
                    <a:bodyPr/>
                    <a:lstStyle/>
                    <a:p>
                      <a:pPr marR="3048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Уровень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R="30480"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2011– 2012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уч. 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30480"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2012 – 2013 уч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. 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674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3048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Кол-во </a:t>
                      </a:r>
                    </a:p>
                    <a:p>
                      <a:pPr marR="3048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участников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Кол-во </a:t>
                      </a:r>
                    </a:p>
                    <a:p>
                      <a:pPr marR="3048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призеров </a:t>
                      </a:r>
                    </a:p>
                    <a:p>
                      <a:pPr marR="3048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(1-3 место)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Кол-во </a:t>
                      </a:r>
                    </a:p>
                    <a:p>
                      <a:pPr marR="3048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участников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Кол-во </a:t>
                      </a:r>
                    </a:p>
                    <a:p>
                      <a:pPr marR="3048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призеров </a:t>
                      </a:r>
                    </a:p>
                    <a:p>
                      <a:pPr marR="3048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(1-3 место)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954">
                <a:tc>
                  <a:txBody>
                    <a:bodyPr/>
                    <a:lstStyle/>
                    <a:p>
                      <a:pPr marR="30480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Муниципальные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954">
                <a:tc>
                  <a:txBody>
                    <a:bodyPr/>
                    <a:lstStyle/>
                    <a:p>
                      <a:pPr marR="30480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Уровень ОУ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50" name="Picture 2" descr="http://bhail.com/images/presentation/schoo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204864"/>
            <a:ext cx="3456384" cy="3880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6278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0"/>
            <a:ext cx="77153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Tx/>
              <a:buChar char="•"/>
            </a:pPr>
            <a:r>
              <a:rPr lang="ru-RU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hlinkClick r:id="rId2" action="ppaction://hlinkfile"/>
              </a:rPr>
              <a:t>Список программного и учебно-методического обеспечения предмета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hlinkClick r:id="rId2" action="ppaction://hlinkfile"/>
              </a:rPr>
              <a:t>, </a:t>
            </a:r>
            <a:r>
              <a:rPr lang="ru-RU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обоснование выбора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педагогом образовательной </a:t>
            </a:r>
            <a:r>
              <a:rPr lang="ru-RU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программы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</a:t>
            </a:r>
            <a:r>
              <a:rPr lang="ru-RU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УМК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lang="ru-RU" dirty="0" smtClean="0">
              <a:latin typeface="Arial" pitchFamily="34" charset="0"/>
            </a:endParaRPr>
          </a:p>
          <a:p>
            <a:pPr lvl="0" algn="just" eaLnBrk="0" hangingPunct="0">
              <a:buFontTx/>
              <a:buChar char="•"/>
            </a:pPr>
            <a:r>
              <a:rPr lang="ru-RU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Рабочие программы УМК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1214422"/>
            <a:ext cx="885828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Особенности УМК по русскому языку под редакцией Е.А. </a:t>
            </a:r>
            <a:r>
              <a:rPr lang="ru-RU" sz="2000" b="1" dirty="0" err="1" smtClean="0"/>
              <a:t>Быстровой</a:t>
            </a:r>
            <a:r>
              <a:rPr lang="ru-RU" sz="2000" b="1" dirty="0" smtClean="0"/>
              <a:t> </a:t>
            </a:r>
            <a:endParaRPr lang="ru-RU" sz="2000" dirty="0" smtClean="0"/>
          </a:p>
          <a:p>
            <a:r>
              <a:rPr lang="ru-RU" sz="2000" dirty="0" smtClean="0"/>
              <a:t>Авторы новой линии учебников: Е.А. </a:t>
            </a:r>
            <a:r>
              <a:rPr lang="ru-RU" sz="2000" dirty="0" err="1" smtClean="0"/>
              <a:t>Быстрова</a:t>
            </a:r>
            <a:r>
              <a:rPr lang="ru-RU" sz="2000" dirty="0" smtClean="0"/>
              <a:t>, Л.В. </a:t>
            </a:r>
            <a:r>
              <a:rPr lang="ru-RU" sz="2000" dirty="0" err="1" smtClean="0"/>
              <a:t>Кибирева</a:t>
            </a:r>
            <a:r>
              <a:rPr lang="ru-RU" sz="2000" dirty="0" smtClean="0"/>
              <a:t>, Ю.Н. </a:t>
            </a:r>
            <a:r>
              <a:rPr lang="ru-RU" sz="2000" dirty="0" err="1" smtClean="0"/>
              <a:t>Гостева</a:t>
            </a:r>
            <a:r>
              <a:rPr lang="ru-RU" sz="2000" dirty="0" smtClean="0"/>
              <a:t>, </a:t>
            </a:r>
          </a:p>
          <a:p>
            <a:r>
              <a:rPr lang="ru-RU" sz="2000" dirty="0" smtClean="0"/>
              <a:t>И.Р. Калмыкова, Е.С. Юрьева ориентировались на концептуальные положения стандарта второго поколения. Опираясь на традиции в создании учебной литературы, они в то же время учли утверждающиеся сегодня тенденции в обновлении методического аппарата учебника, содержания предмета для достижения новых целей обучения.</a:t>
            </a:r>
          </a:p>
          <a:p>
            <a:r>
              <a:rPr lang="ru-RU" sz="2000" dirty="0" smtClean="0"/>
              <a:t>Содержание школьного курса излагается в учебниках традиционно: </a:t>
            </a:r>
          </a:p>
          <a:p>
            <a:r>
              <a:rPr lang="ru-RU" sz="2000" dirty="0" smtClean="0"/>
              <a:t>В 5 классе изучается фонетика и графика, орфоэпия и орфография, лексика и </a:t>
            </a:r>
            <a:r>
              <a:rPr lang="ru-RU" sz="2000" dirty="0" err="1" smtClean="0"/>
              <a:t>морфемика</a:t>
            </a:r>
            <a:r>
              <a:rPr lang="ru-RU" sz="2000" dirty="0" smtClean="0"/>
              <a:t>. Начинается изучение морфологии (существительное, прилагательное, глагол). Вводятся первоначальные сведения об основных понятиях синтаксиса, пунктуации, что позволяет формировать устную и письменную речь. 6-7 классы имеют в целом морфологическую направленность. В 8-9 классах проводится системное изучение синтаксиса.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87624" y="273085"/>
            <a:ext cx="691276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ЭССЕ о профессии</a:t>
            </a:r>
            <a:endParaRPr lang="ru-RU" sz="44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21697" y="1042526"/>
            <a:ext cx="496266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accent6"/>
                </a:solidFill>
                <a:latin typeface="+mn-lt"/>
              </a:rPr>
              <a:t>	</a:t>
            </a:r>
            <a:endParaRPr lang="ru-RU" sz="2200" b="1" i="1" dirty="0">
              <a:solidFill>
                <a:schemeClr val="bg2">
                  <a:lumMod val="25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4348" y="1285860"/>
            <a:ext cx="764386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</a:t>
            </a:r>
            <a:r>
              <a:rPr lang="ru-RU" sz="2400" dirty="0" smtClean="0"/>
              <a:t>Что такое профессия человека? Это и дом, и радость, и труд, и, конечно, открытия. Это постижение сути вещей, содружество с людьми и ощущение самого себя в огромном мире, материальном и духовном.</a:t>
            </a:r>
          </a:p>
          <a:p>
            <a:r>
              <a:rPr lang="ru-RU" sz="2400" dirty="0" smtClean="0"/>
              <a:t>     Сделан выбор, ты идёшь по дороге, и в твоей власти оставлять после себя сады или пустыни.</a:t>
            </a:r>
          </a:p>
          <a:p>
            <a:r>
              <a:rPr lang="ru-RU" sz="2400" dirty="0" smtClean="0"/>
              <a:t>     Учитель же оставляет след не на песчаном берегу, не на влажной лесной тропинке, его следы – в человеческой душе…</a:t>
            </a:r>
          </a:p>
          <a:p>
            <a:r>
              <a:rPr lang="ru-RU" sz="2400" dirty="0" smtClean="0"/>
              <a:t>     Учительские следы – его Слово, живое, трепетное, строгое и мудрое.  </a:t>
            </a:r>
            <a:endParaRPr lang="ru-RU" sz="24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0"/>
            <a:ext cx="69847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/>
                <a:ea typeface="Times New Roman"/>
              </a:rPr>
              <a:t>Работа постоянно действующих факультативов, кружков, курсов по выбору, которыми руководит аттестуемый педагог (целесообразность работы кружков, факультативов, курсов по выбору, влияние данной деятельности </a:t>
            </a:r>
            <a:endParaRPr lang="ru-RU" b="1" dirty="0" smtClean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на </a:t>
            </a:r>
            <a:r>
              <a:rPr lang="ru-RU" b="1" dirty="0">
                <a:solidFill>
                  <a:srgbClr val="FF0000"/>
                </a:solidFill>
                <a:latin typeface="Times New Roman"/>
                <a:ea typeface="Times New Roman"/>
              </a:rPr>
              <a:t>результаты обучения и </a:t>
            </a:r>
            <a:endParaRPr lang="ru-RU" b="1" dirty="0" smtClean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воспитания</a:t>
            </a:r>
            <a:r>
              <a:rPr lang="ru-RU" b="1" dirty="0">
                <a:solidFill>
                  <a:srgbClr val="FF0000"/>
                </a:solidFill>
                <a:latin typeface="Times New Roman"/>
                <a:ea typeface="Times New Roman"/>
              </a:rPr>
              <a:t>)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772816"/>
            <a:ext cx="7488832" cy="1354217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sz="3200" b="1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Внеурочная деятельность: 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sz="3200" b="1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«Литературная гостиная»	</a:t>
            </a:r>
            <a:r>
              <a:rPr lang="ru-RU" sz="2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	</a:t>
            </a:r>
            <a:endParaRPr lang="ru-RU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7282" name="Picture 2" descr="http://milliarderr.com/_bl/55/874690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2857496"/>
            <a:ext cx="6310317" cy="37861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992883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00100" y="1857364"/>
            <a:ext cx="7327198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kumimoji="0" lang="ru-RU" sz="5400" b="1" i="1" u="none" strike="noStrike" cap="none" spc="0" normalizeH="0" baseline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Вклад педагога </a:t>
            </a:r>
          </a:p>
          <a:p>
            <a:pPr algn="ctr"/>
            <a:r>
              <a:rPr kumimoji="0" lang="ru-RU" sz="5400" b="1" i="1" u="none" strike="noStrike" cap="none" spc="0" normalizeH="0" baseline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повышение качества</a:t>
            </a:r>
          </a:p>
          <a:p>
            <a:pPr algn="ctr"/>
            <a:r>
              <a:rPr kumimoji="0" lang="ru-RU" sz="5400" b="1" i="1" u="none" strike="noStrike" cap="none" spc="0" normalizeH="0" baseline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образования, </a:t>
            </a:r>
          </a:p>
          <a:p>
            <a:pPr algn="ctr"/>
            <a:r>
              <a:rPr kumimoji="0" lang="ru-RU" sz="5400" b="1" i="1" u="none" strike="noStrike" cap="none" spc="0" normalizeH="0" baseline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распространение </a:t>
            </a:r>
          </a:p>
          <a:p>
            <a:pPr algn="ctr"/>
            <a:r>
              <a:rPr kumimoji="0" lang="ru-RU" sz="5400" b="1" i="1" u="none" strike="noStrike" cap="none" spc="0" normalizeH="0" baseline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собственного опыта</a:t>
            </a:r>
            <a:endParaRPr lang="ru-RU" sz="5400" b="1" i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00364" y="500042"/>
            <a:ext cx="34461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Раздел 3:</a:t>
            </a:r>
            <a:endParaRPr lang="ru-RU" sz="5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2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Документальное подтверждение публичной презентации результатов педагогической деятельности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857224" y="1500174"/>
            <a:ext cx="7500990" cy="526297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FF00"/>
                </a:solidFill>
                <a:hlinkClick r:id="rId3" action="ppaction://hlinkfile"/>
              </a:rPr>
              <a:t>Грамота Управления образования Администрации города Костромы, 2008 г. </a:t>
            </a:r>
            <a:endParaRPr lang="ru-RU" sz="2000" dirty="0" smtClean="0">
              <a:solidFill>
                <a:srgbClr val="FFFF00"/>
              </a:solidFill>
            </a:endParaRPr>
          </a:p>
          <a:p>
            <a:r>
              <a:rPr lang="ru-RU" sz="2000" dirty="0" smtClean="0">
                <a:solidFill>
                  <a:srgbClr val="FFFF00"/>
                </a:solidFill>
                <a:hlinkClick r:id="rId4" action="ppaction://hlinkfile"/>
              </a:rPr>
              <a:t>Почётная грамота Департамента образования и науки Костромской области, 2012 г.</a:t>
            </a:r>
            <a:endParaRPr lang="ru-RU" sz="2000" dirty="0" smtClean="0">
              <a:solidFill>
                <a:srgbClr val="FFFF00"/>
              </a:solidFill>
            </a:endParaRPr>
          </a:p>
          <a:p>
            <a:r>
              <a:rPr lang="ru-RU" sz="2000" dirty="0" smtClean="0">
                <a:solidFill>
                  <a:srgbClr val="FFFF00"/>
                </a:solidFill>
                <a:hlinkClick r:id="rId5" action="ppaction://hlinkfile"/>
              </a:rPr>
              <a:t>Благодарственное письмо Управления образования Администрации города Костромы за творческий подход к программе «Одарённые дети», 2011 г.</a:t>
            </a:r>
            <a:endParaRPr lang="ru-RU" sz="2000" dirty="0" smtClean="0">
              <a:solidFill>
                <a:srgbClr val="FFFF00"/>
              </a:solidFill>
            </a:endParaRPr>
          </a:p>
          <a:p>
            <a:r>
              <a:rPr lang="ru-RU" sz="2000" dirty="0" smtClean="0">
                <a:solidFill>
                  <a:srgbClr val="FFFF00"/>
                </a:solidFill>
                <a:hlinkClick r:id="rId6" action="ppaction://hlinkfile"/>
              </a:rPr>
              <a:t>Благодарственное письмо Управления образования </a:t>
            </a:r>
            <a:r>
              <a:rPr lang="ru-RU" sz="2000" dirty="0" smtClean="0">
                <a:solidFill>
                  <a:srgbClr val="FFFF00"/>
                </a:solidFill>
                <a:hlinkClick r:id="rId7" action="ppaction://hlinkfile"/>
              </a:rPr>
              <a:t>Администрации города Костромы за творческий подход к программе «Одаренные дети», 2013 г.</a:t>
            </a:r>
            <a:endParaRPr lang="ru-RU" sz="2000" dirty="0" smtClean="0">
              <a:solidFill>
                <a:srgbClr val="FFFF00"/>
              </a:solidFill>
            </a:endParaRPr>
          </a:p>
          <a:p>
            <a:r>
              <a:rPr lang="ru-RU" sz="2000" dirty="0" smtClean="0">
                <a:solidFill>
                  <a:srgbClr val="FFFF00"/>
                </a:solidFill>
                <a:hlinkClick r:id="rId8" action="ppaction://hlinkfile"/>
              </a:rPr>
              <a:t>Благодарность за многолетний добросовестный труд, достигнутые успехи в обучении и воспитании учащихся и в связи с 20-летием педагогической деятельности.</a:t>
            </a:r>
            <a:endParaRPr lang="ru-RU" sz="2000" dirty="0" smtClean="0">
              <a:solidFill>
                <a:srgbClr val="FFFF00"/>
              </a:solidFill>
            </a:endParaRPr>
          </a:p>
          <a:p>
            <a:r>
              <a:rPr lang="ru-RU" sz="2000" dirty="0" smtClean="0">
                <a:solidFill>
                  <a:srgbClr val="FFFF00"/>
                </a:solidFill>
                <a:hlinkClick r:id="rId9" action="ppaction://hlinkfile"/>
              </a:rPr>
              <a:t>Сертификат участнику городского конкурса педагогического мастерства – «Открытый урок – 2012»</a:t>
            </a:r>
            <a:endParaRPr lang="ru-RU" sz="2000" dirty="0" smtClean="0">
              <a:solidFill>
                <a:srgbClr val="FFFF00"/>
              </a:solidFill>
            </a:endParaRP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213635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0034" y="285728"/>
            <a:ext cx="7929618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accent4"/>
                </a:solidFill>
              </a:rPr>
              <a:t>Повышение квалификации</a:t>
            </a:r>
            <a:r>
              <a:rPr lang="ru-RU" sz="2800" dirty="0" smtClean="0"/>
              <a:t>				</a:t>
            </a:r>
          </a:p>
          <a:p>
            <a:r>
              <a:rPr lang="ru-RU" sz="2800" dirty="0" smtClean="0"/>
              <a:t>«Информационные технологии в практике работы учителя», 2008 г.</a:t>
            </a:r>
          </a:p>
          <a:p>
            <a:endParaRPr lang="ru-RU" sz="2800" dirty="0" smtClean="0"/>
          </a:p>
          <a:p>
            <a:r>
              <a:rPr lang="ru-RU" sz="2800" dirty="0" smtClean="0"/>
              <a:t>Интегрированный курс «Основы православной культуры и «Истоки», 2010 г.</a:t>
            </a:r>
          </a:p>
          <a:p>
            <a:endParaRPr lang="ru-RU" sz="2800" dirty="0" smtClean="0"/>
          </a:p>
          <a:p>
            <a:r>
              <a:rPr lang="ru-RU" sz="2800" dirty="0" smtClean="0"/>
              <a:t>«Реализации требований ФГОС на основной ступени общего образования», 2013 г.</a:t>
            </a:r>
          </a:p>
          <a:p>
            <a:endParaRPr lang="ru-RU" sz="2800" dirty="0" smtClean="0"/>
          </a:p>
          <a:p>
            <a:r>
              <a:rPr lang="ru-RU" sz="2800" dirty="0" smtClean="0"/>
              <a:t>«Основные подходы в преподавании курса «Истоки» в условиях обновления образования», 2016 г.</a:t>
            </a:r>
          </a:p>
          <a:p>
            <a:endParaRPr lang="ru-RU" sz="28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2"/>
          <p:cNvSpPr>
            <a:spLocks noGrp="1"/>
          </p:cNvSpPr>
          <p:nvPr>
            <p:ph type="title"/>
          </p:nvPr>
        </p:nvSpPr>
        <p:spPr>
          <a:xfrm>
            <a:off x="571472" y="21429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2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Документальное подтверждение публичной презентации результатов педагогической деятельности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357290" y="2357430"/>
            <a:ext cx="728667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/>
            <a:r>
              <a:rPr lang="ru-RU" sz="32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hlinkClick r:id="rId2" action="ppaction://hlinkfile"/>
              </a:rPr>
              <a:t>Открытые уроки, занятия, мероприятия, мастер-классы</a:t>
            </a:r>
            <a:r>
              <a:rPr lang="ru-RU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hlinkClick r:id="rId2" action="ppaction://hlinkfile"/>
              </a:rPr>
              <a:t>  </a:t>
            </a:r>
          </a:p>
          <a:p>
            <a:pPr eaLnBrk="0" hangingPunct="0"/>
            <a:r>
              <a:rPr lang="ru-RU" sz="3200" u="sng" dirty="0" smtClean="0">
                <a:latin typeface="Times New Roman"/>
                <a:ea typeface="Times New Roman"/>
                <a:hlinkClick r:id="rId2" action="ppaction://hlinkfile"/>
              </a:rPr>
              <a:t>М.Ю.Лермонтов. Слово о поэте. «Бородино». Историческая основа и патриотический пафос стихотворения.</a:t>
            </a:r>
            <a:endParaRPr lang="ru-RU" sz="3200" u="sng" dirty="0" smtClean="0">
              <a:latin typeface="Times New Roman"/>
              <a:ea typeface="Times New Roman"/>
              <a:hlinkClick r:id="rId3" action="ppaction://hlinkfile"/>
            </a:endParaRPr>
          </a:p>
          <a:p>
            <a:pPr eaLnBrk="0" hangingPunct="0"/>
            <a:r>
              <a:rPr lang="ru-RU" sz="3200" u="sng" dirty="0" smtClean="0">
                <a:latin typeface="Times New Roman"/>
                <a:ea typeface="Times New Roman"/>
                <a:hlinkClick r:id="rId3" action="ppaction://hlinkfile"/>
              </a:rPr>
              <a:t>Безударные гласные в корне слова.</a:t>
            </a:r>
            <a:endParaRPr lang="en-US" sz="3200" u="sng" dirty="0" smtClean="0">
              <a:latin typeface="Times New Roman"/>
              <a:ea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14348" y="1643050"/>
            <a:ext cx="7715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Публичное представление собственного педагогического опыта в форме открытого урока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492017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5576" y="115"/>
            <a:ext cx="79928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ea typeface="+mj-ea"/>
                <a:cs typeface="Arial"/>
              </a:rPr>
              <a:t>Документальное подтверждение публичной презентации результатов педагогической деятельности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1385110"/>
            <a:ext cx="72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>
                <a:solidFill>
                  <a:prstClr val="black"/>
                </a:solidFill>
              </a:rPr>
              <a:t>Публичное представление собственного педагогического </a:t>
            </a:r>
            <a:r>
              <a:rPr lang="ru-RU" dirty="0" smtClean="0">
                <a:solidFill>
                  <a:prstClr val="black"/>
                </a:solidFill>
              </a:rPr>
              <a:t>опыта</a:t>
            </a:r>
          </a:p>
          <a:p>
            <a:pPr lvl="0" algn="ctr"/>
            <a:r>
              <a:rPr lang="ru-RU" dirty="0" smtClean="0">
                <a:solidFill>
                  <a:prstClr val="black"/>
                </a:solidFill>
              </a:rPr>
              <a:t>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1841242"/>
            <a:ext cx="81439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auto" hangingPunct="0">
              <a:spcBef>
                <a:spcPts val="0"/>
              </a:spcBef>
              <a:spcAft>
                <a:spcPts val="0"/>
              </a:spcAft>
              <a:buFontTx/>
              <a:buChar char="•"/>
            </a:pPr>
            <a:r>
              <a:rPr lang="ru-RU" sz="2400" b="1" i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Участие в профессиональных и творческих педагогических конкурсах,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участие в предметных, тематических декадах:</a:t>
            </a:r>
          </a:p>
          <a:p>
            <a:pPr lvl="0" eaLnBrk="0" fontAlgn="auto" hangingPunct="0">
              <a:spcBef>
                <a:spcPts val="0"/>
              </a:spcBef>
              <a:spcAft>
                <a:spcPts val="0"/>
              </a:spcAft>
              <a:buFontTx/>
              <a:buChar char="•"/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Методическая разработка  «Дневники Льва Николаевича Толстого»</a:t>
            </a:r>
            <a:endParaRPr lang="ru-RU" sz="2400" i="1" dirty="0" smtClean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auto" hangingPunct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lang="ru-RU" sz="2400" b="1" i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Организация и участие в проведении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семинаров, «круглых столов», конкурсов, конференций, педагогических советов и т.п.</a:t>
            </a:r>
            <a:endParaRPr lang="ru-RU" sz="2400" dirty="0" smtClean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Тема семинара: «Проблемы преемственности между начальным и средним звеном в свете ФГОС»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Тема выступления: «Преемственность в обучении русскому языку по УМК </a:t>
            </a:r>
            <a:r>
              <a:rPr lang="ru-RU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Е.А.Быстровой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71759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53369" y="1505208"/>
            <a:ext cx="7994972" cy="48320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i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/>
                <a:ea typeface="Times New Roman"/>
              </a:rPr>
              <a:t>Совершенствование методов </a:t>
            </a:r>
            <a:endParaRPr lang="ru-RU" sz="4400" b="1" i="1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/>
              <a:ea typeface="Times New Roman"/>
            </a:endParaRPr>
          </a:p>
          <a:p>
            <a:pPr algn="ctr"/>
            <a:r>
              <a:rPr lang="ru-RU" sz="4400" b="1" i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/>
                <a:ea typeface="Times New Roman"/>
              </a:rPr>
              <a:t>воспитания</a:t>
            </a:r>
            <a:r>
              <a:rPr lang="ru-RU" sz="4400" b="1" i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/>
                <a:ea typeface="Times New Roman"/>
              </a:rPr>
              <a:t>, </a:t>
            </a:r>
            <a:r>
              <a:rPr lang="ru-RU" sz="4400" b="1" i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/>
                <a:ea typeface="Times New Roman"/>
              </a:rPr>
              <a:t>владение современными</a:t>
            </a:r>
          </a:p>
          <a:p>
            <a:pPr algn="ctr"/>
            <a:r>
              <a:rPr lang="ru-RU" sz="4400" b="1" i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/>
                <a:ea typeface="Times New Roman"/>
              </a:rPr>
              <a:t> </a:t>
            </a:r>
            <a:r>
              <a:rPr lang="ru-RU" sz="4400" b="1" i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/>
                <a:ea typeface="Times New Roman"/>
              </a:rPr>
              <a:t>образовательными </a:t>
            </a:r>
            <a:endParaRPr lang="ru-RU" sz="4400" b="1" i="1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/>
              <a:ea typeface="Times New Roman"/>
            </a:endParaRPr>
          </a:p>
          <a:p>
            <a:pPr algn="ctr"/>
            <a:r>
              <a:rPr lang="ru-RU" sz="4400" b="1" i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/>
                <a:ea typeface="Times New Roman"/>
              </a:rPr>
              <a:t>технологиями </a:t>
            </a:r>
            <a:r>
              <a:rPr lang="ru-RU" sz="4400" b="1" i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/>
                <a:ea typeface="Times New Roman"/>
              </a:rPr>
              <a:t>и методиками, </a:t>
            </a:r>
            <a:endParaRPr lang="ru-RU" sz="4400" b="1" i="1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/>
              <a:ea typeface="Times New Roman"/>
            </a:endParaRPr>
          </a:p>
          <a:p>
            <a:pPr algn="ctr"/>
            <a:r>
              <a:rPr lang="ru-RU" sz="4400" b="1" i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/>
                <a:ea typeface="Times New Roman"/>
              </a:rPr>
              <a:t>эффективность </a:t>
            </a:r>
            <a:r>
              <a:rPr lang="ru-RU" sz="4400" b="1" i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/>
                <a:ea typeface="Times New Roman"/>
              </a:rPr>
              <a:t>их применения</a:t>
            </a:r>
            <a:endParaRPr lang="ru-RU" sz="4400" b="1" i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75706" y="556631"/>
            <a:ext cx="344613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Раздел 4</a:t>
            </a:r>
            <a:r>
              <a:rPr lang="ru-RU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:</a:t>
            </a:r>
            <a:endParaRPr lang="ru-RU" sz="5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2013" y="188640"/>
            <a:ext cx="832567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высокого качества</a:t>
            </a:r>
          </a:p>
          <a:p>
            <a:pPr algn="ctr"/>
            <a:r>
              <a:rPr lang="ru-RU" sz="24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образовательного процесса</a:t>
            </a:r>
          </a:p>
          <a:p>
            <a:pPr algn="ctr"/>
            <a:r>
              <a:rPr lang="ru-RU" sz="24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основе эффективного использования </a:t>
            </a:r>
          </a:p>
          <a:p>
            <a:pPr algn="ctr"/>
            <a:r>
              <a:rPr lang="ru-RU" sz="24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современных образовательных технологий</a:t>
            </a:r>
          </a:p>
        </p:txBody>
      </p:sp>
      <p:grpSp>
        <p:nvGrpSpPr>
          <p:cNvPr id="5" name="Organization Chart 2"/>
          <p:cNvGrpSpPr>
            <a:grpSpLocks/>
          </p:cNvGrpSpPr>
          <p:nvPr/>
        </p:nvGrpSpPr>
        <p:grpSpPr bwMode="auto">
          <a:xfrm>
            <a:off x="785786" y="1785926"/>
            <a:ext cx="7808944" cy="4572032"/>
            <a:chOff x="1559" y="3846"/>
            <a:chExt cx="3615" cy="8032"/>
          </a:xfrm>
        </p:grpSpPr>
        <p:cxnSp>
          <p:nvCxnSpPr>
            <p:cNvPr id="6" name="_s1028"/>
            <p:cNvCxnSpPr>
              <a:cxnSpLocks noChangeShapeType="1"/>
              <a:stCxn id="25" idx="1"/>
              <a:endCxn id="16" idx="2"/>
            </p:cNvCxnSpPr>
            <p:nvPr/>
          </p:nvCxnSpPr>
          <p:spPr bwMode="auto">
            <a:xfrm rot="10800000">
              <a:off x="2639" y="4566"/>
              <a:ext cx="375" cy="6952"/>
            </a:xfrm>
            <a:prstGeom prst="bentConnector2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9" name="_s1030"/>
            <p:cNvCxnSpPr>
              <a:cxnSpLocks noChangeShapeType="1"/>
              <a:stCxn id="23" idx="1"/>
              <a:endCxn id="16" idx="2"/>
            </p:cNvCxnSpPr>
            <p:nvPr/>
          </p:nvCxnSpPr>
          <p:spPr bwMode="auto">
            <a:xfrm rot="10800000">
              <a:off x="2639" y="4566"/>
              <a:ext cx="375" cy="5653"/>
            </a:xfrm>
            <a:prstGeom prst="bentConnector2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" name="_s1031"/>
            <p:cNvCxnSpPr>
              <a:cxnSpLocks noChangeShapeType="1"/>
              <a:stCxn id="22" idx="1"/>
              <a:endCxn id="16" idx="2"/>
            </p:cNvCxnSpPr>
            <p:nvPr/>
          </p:nvCxnSpPr>
          <p:spPr bwMode="auto">
            <a:xfrm rot="10800000">
              <a:off x="2639" y="4566"/>
              <a:ext cx="375" cy="4190"/>
            </a:xfrm>
            <a:prstGeom prst="bentConnector2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3" name="_s1034"/>
            <p:cNvCxnSpPr>
              <a:cxnSpLocks noChangeShapeType="1"/>
              <a:stCxn id="19" idx="1"/>
              <a:endCxn id="16" idx="2"/>
            </p:cNvCxnSpPr>
            <p:nvPr/>
          </p:nvCxnSpPr>
          <p:spPr bwMode="auto">
            <a:xfrm rot="10800000">
              <a:off x="2639" y="4566"/>
              <a:ext cx="360" cy="2880"/>
            </a:xfrm>
            <a:prstGeom prst="bentConnector2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4" name="_s1035"/>
            <p:cNvCxnSpPr>
              <a:cxnSpLocks noChangeShapeType="1"/>
              <a:stCxn id="18" idx="1"/>
              <a:endCxn id="16" idx="2"/>
            </p:cNvCxnSpPr>
            <p:nvPr/>
          </p:nvCxnSpPr>
          <p:spPr bwMode="auto">
            <a:xfrm rot="10800000">
              <a:off x="2639" y="4566"/>
              <a:ext cx="360" cy="1800"/>
            </a:xfrm>
            <a:prstGeom prst="bentConnector2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5" name="_s1036"/>
            <p:cNvCxnSpPr>
              <a:cxnSpLocks noChangeShapeType="1"/>
              <a:stCxn id="17" idx="1"/>
              <a:endCxn id="16" idx="2"/>
            </p:cNvCxnSpPr>
            <p:nvPr/>
          </p:nvCxnSpPr>
          <p:spPr bwMode="auto">
            <a:xfrm rot="10800000">
              <a:off x="2639" y="4566"/>
              <a:ext cx="360" cy="720"/>
            </a:xfrm>
            <a:prstGeom prst="bentConnector2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6" name="_s1037"/>
            <p:cNvSpPr>
              <a:spLocks noChangeArrowheads="1"/>
            </p:cNvSpPr>
            <p:nvPr/>
          </p:nvSpPr>
          <p:spPr bwMode="auto">
            <a:xfrm>
              <a:off x="1559" y="3846"/>
              <a:ext cx="2160" cy="720"/>
            </a:xfrm>
            <a:prstGeom prst="roundRect">
              <a:avLst>
                <a:gd name="adj" fmla="val 16667"/>
              </a:avLst>
            </a:prstGeom>
            <a:solidFill>
              <a:srgbClr val="99CC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0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Инновационные технологии</a:t>
              </a:r>
            </a:p>
          </p:txBody>
        </p:sp>
        <p:sp>
          <p:nvSpPr>
            <p:cNvPr id="17" name="_s1038"/>
            <p:cNvSpPr>
              <a:spLocks noChangeArrowheads="1"/>
            </p:cNvSpPr>
            <p:nvPr/>
          </p:nvSpPr>
          <p:spPr bwMode="auto">
            <a:xfrm>
              <a:off x="2999" y="4926"/>
              <a:ext cx="2160" cy="720"/>
            </a:xfrm>
            <a:prstGeom prst="roundRect">
              <a:avLst>
                <a:gd name="adj" fmla="val 16667"/>
              </a:avLst>
            </a:prstGeom>
            <a:solidFill>
              <a:srgbClr val="E0FBA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00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cs typeface="Arial" charset="0"/>
                </a:rPr>
                <a:t>проблемное обучение</a:t>
              </a:r>
              <a:endParaRPr kumimoji="0" lang="ru-RU" alt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8" name="_s1039"/>
            <p:cNvSpPr>
              <a:spLocks noChangeArrowheads="1"/>
            </p:cNvSpPr>
            <p:nvPr/>
          </p:nvSpPr>
          <p:spPr bwMode="auto">
            <a:xfrm>
              <a:off x="2999" y="6006"/>
              <a:ext cx="2160" cy="720"/>
            </a:xfrm>
            <a:prstGeom prst="roundRect">
              <a:avLst>
                <a:gd name="adj" fmla="val 16667"/>
              </a:avLst>
            </a:prstGeom>
            <a:solidFill>
              <a:srgbClr val="C6EEB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00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cs typeface="Arial" charset="0"/>
                </a:rPr>
                <a:t>здоровьесберегающие технологии</a:t>
              </a:r>
              <a:endParaRPr kumimoji="0" lang="ru-RU" alt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9" name="_s1040"/>
            <p:cNvSpPr>
              <a:spLocks noChangeArrowheads="1"/>
            </p:cNvSpPr>
            <p:nvPr/>
          </p:nvSpPr>
          <p:spPr bwMode="auto">
            <a:xfrm>
              <a:off x="2999" y="7086"/>
              <a:ext cx="2160" cy="720"/>
            </a:xfrm>
            <a:prstGeom prst="roundRect">
              <a:avLst>
                <a:gd name="adj" fmla="val 16667"/>
              </a:avLst>
            </a:prstGeom>
            <a:solidFill>
              <a:srgbClr val="B4EAC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00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cs typeface="Arial" charset="0"/>
                </a:rPr>
                <a:t>обучение в сотрудничестве</a:t>
              </a:r>
              <a:endParaRPr kumimoji="0" lang="ru-RU" alt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2" name="_s1043"/>
            <p:cNvSpPr>
              <a:spLocks noChangeArrowheads="1"/>
            </p:cNvSpPr>
            <p:nvPr/>
          </p:nvSpPr>
          <p:spPr bwMode="auto">
            <a:xfrm>
              <a:off x="3014" y="8396"/>
              <a:ext cx="2160" cy="720"/>
            </a:xfrm>
            <a:prstGeom prst="roundRect">
              <a:avLst>
                <a:gd name="adj" fmla="val 16667"/>
              </a:avLst>
            </a:prstGeom>
            <a:solidFill>
              <a:srgbClr val="D7F1A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00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cs typeface="Arial" charset="0"/>
                </a:rPr>
                <a:t>Технологии исследований</a:t>
              </a:r>
              <a:r>
                <a:rPr kumimoji="0" lang="ru-RU" altLang="ru-RU" sz="2000" i="0" u="none" strike="noStrike" cap="none" normalizeH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cs typeface="Arial" charset="0"/>
                </a:rPr>
                <a:t> и проектов</a:t>
              </a:r>
              <a:endParaRPr kumimoji="0" lang="ru-RU" alt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3" name="_s1044"/>
            <p:cNvSpPr>
              <a:spLocks noChangeArrowheads="1"/>
            </p:cNvSpPr>
            <p:nvPr/>
          </p:nvSpPr>
          <p:spPr bwMode="auto">
            <a:xfrm>
              <a:off x="3014" y="9859"/>
              <a:ext cx="2160" cy="720"/>
            </a:xfrm>
            <a:prstGeom prst="roundRect">
              <a:avLst>
                <a:gd name="adj" fmla="val 16667"/>
              </a:avLst>
            </a:prstGeom>
            <a:solidFill>
              <a:srgbClr val="C0E9B5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00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cs typeface="Arial" charset="0"/>
                </a:rPr>
                <a:t>технология развития критического мышления</a:t>
              </a:r>
              <a:endParaRPr kumimoji="0" lang="ru-RU" alt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5" name="_s1046"/>
            <p:cNvSpPr>
              <a:spLocks noChangeArrowheads="1"/>
            </p:cNvSpPr>
            <p:nvPr/>
          </p:nvSpPr>
          <p:spPr bwMode="auto">
            <a:xfrm>
              <a:off x="3014" y="11159"/>
              <a:ext cx="2160" cy="719"/>
            </a:xfrm>
            <a:prstGeom prst="roundRect">
              <a:avLst>
                <a:gd name="adj" fmla="val 16667"/>
              </a:avLst>
            </a:prstGeom>
            <a:solidFill>
              <a:srgbClr val="CFFBA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00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cs typeface="Arial" charset="0"/>
                </a:rPr>
                <a:t>Информационно-коммуникативные технологии</a:t>
              </a:r>
              <a:endParaRPr kumimoji="0" lang="ru-RU" alt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http://www.yugopolis.ru/data/img/cdbb04ac08902ad689d7e0cd19585b33/313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1029102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357422" y="357166"/>
            <a:ext cx="4214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Подготовка к ГИА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158" y="1357298"/>
            <a:ext cx="3500462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Аудио-материалы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57158" y="2000240"/>
            <a:ext cx="357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57158" y="2143116"/>
            <a:ext cx="4572032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Работа над сочинением</a:t>
            </a:r>
            <a:endParaRPr lang="ru-RU" sz="28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http://www.kartinkijane.ru/download.php?file=201501/2560x1440/kartinkijane.ru-800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1" y="0"/>
            <a:ext cx="12192001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-1500230" y="1000108"/>
            <a:ext cx="6143668" cy="156966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Публикации лирических стихотворений в сборнике «</a:t>
            </a:r>
            <a:r>
              <a:rPr lang="ru-RU" sz="2400" dirty="0" err="1" smtClean="0"/>
              <a:t>Тарановские</a:t>
            </a:r>
            <a:r>
              <a:rPr lang="ru-RU" sz="2400" dirty="0" smtClean="0"/>
              <a:t> зори», 2015 год</a:t>
            </a:r>
          </a:p>
          <a:p>
            <a:endParaRPr lang="ru-RU" sz="2400" dirty="0" smtClean="0"/>
          </a:p>
          <a:p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-714412" y="4071942"/>
            <a:ext cx="6357982" cy="830997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Публикация методической разработки урока «Образы природы в русской поэзии»</a:t>
            </a:r>
            <a:endParaRPr lang="ru-RU" sz="24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2071678"/>
            <a:ext cx="842968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    Если представить свою жизнь как Азбуку, то в ней можно увидеть начертанные, яркие и такие разные буквы, за ними - слова, образы, поступки - словом, саму жизнь. Большое место в ней, в жизни, занимает школа, ученики. Такие разные: послушные и не очень, успешные и не совсем... Вечная любовь к литературе и вечное заветное желание, чтобы дети были готовы к уроку и прочитали книгу. А потом извлечь из нее то бесценное, что хранится в ней только для моих учеников здесь и сейчас.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714612" y="357166"/>
            <a:ext cx="24886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 себе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14348" y="0"/>
            <a:ext cx="77927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Творческая страница</a:t>
            </a:r>
            <a:endParaRPr lang="ru-RU" sz="5400" b="1" i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1500174"/>
            <a:ext cx="8429684" cy="107721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«Лермонтовский парус»</a:t>
            </a:r>
          </a:p>
          <a:p>
            <a:r>
              <a:rPr lang="ru-RU" sz="3200" dirty="0" smtClean="0">
                <a:solidFill>
                  <a:srgbClr val="C00000"/>
                </a:solidFill>
              </a:rPr>
              <a:t>«Пилат»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108546" name="Picture 2" descr="http://kulturarzn.ru/uploads/articles/image-m3id58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3071810"/>
            <a:ext cx="4643470" cy="354064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8" name="Picture 4" descr="http://backgroundimagesfree.com/wp-content/uploads/2014/02/abstract-bubbles-ppt-backgrounds-powerpoi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11858675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2756" y="214290"/>
            <a:ext cx="906124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Деятельность педагога по воспитанию</a:t>
            </a:r>
          </a:p>
          <a:p>
            <a:pPr algn="ctr"/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обучающихся</a:t>
            </a:r>
            <a:endParaRPr lang="ru-RU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034" y="928670"/>
            <a:ext cx="11072890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/>
              <a:t>				</a:t>
            </a:r>
            <a:r>
              <a:rPr lang="ru-RU" sz="2000" dirty="0" smtClean="0"/>
              <a:t>Орудием и посредником воспитания </a:t>
            </a:r>
          </a:p>
          <a:p>
            <a:pPr algn="r"/>
            <a:r>
              <a:rPr lang="ru-RU" sz="2000" dirty="0" smtClean="0"/>
              <a:t>			      должна быть любовь, а целью – человечность.</a:t>
            </a:r>
          </a:p>
          <a:p>
            <a:pPr algn="r"/>
            <a:r>
              <a:rPr lang="ru-RU" sz="2000" dirty="0" smtClean="0"/>
              <a:t>					           	 В.Г.Белинский</a:t>
            </a:r>
          </a:p>
          <a:p>
            <a:endParaRPr lang="ru-RU" sz="2000" dirty="0" smtClean="0"/>
          </a:p>
          <a:p>
            <a:r>
              <a:rPr lang="ru-RU" sz="2000" dirty="0" smtClean="0"/>
              <a:t>     Классный руководитель – духовный посредник между обществом и ребенком в усвоении основ человеческой культуры. Он является защитником от моральной деградации, организатором отношений сотрудничества в разнообразных видах совместной деятельности, а также координатором усилий педагогов, семьи и социума.</a:t>
            </a:r>
          </a:p>
          <a:p>
            <a:r>
              <a:rPr lang="ru-RU" sz="2000" dirty="0" smtClean="0"/>
              <a:t>     В условиях модернизации российского образования значительно возрастают воспитательные функции школы, призванной создать условия для достижения главной цели воспитания – </a:t>
            </a:r>
            <a:r>
              <a:rPr lang="ru-RU" sz="2000" dirty="0" err="1" smtClean="0"/>
              <a:t>самоактуализации</a:t>
            </a:r>
            <a:r>
              <a:rPr lang="ru-RU" sz="2000" dirty="0" smtClean="0"/>
              <a:t> личности растущего человека.</a:t>
            </a:r>
          </a:p>
          <a:p>
            <a:r>
              <a:rPr lang="ru-RU" sz="2000" dirty="0" smtClean="0"/>
              <a:t>     При обновлении содержания и организации педагогического процесса главным направлением считается воспитание.</a:t>
            </a:r>
          </a:p>
          <a:p>
            <a:r>
              <a:rPr lang="ru-RU" sz="2000" dirty="0" smtClean="0"/>
              <a:t>     Цель воспитательной системы – создание благоприятной среды для саморазвития и самовыражения ребенка.</a:t>
            </a:r>
          </a:p>
          <a:p>
            <a:r>
              <a:rPr lang="ru-RU" sz="2000" dirty="0" smtClean="0"/>
              <a:t>     </a:t>
            </a:r>
            <a:r>
              <a:rPr lang="ru-RU" sz="2000" dirty="0" smtClean="0">
                <a:hlinkClick r:id="rId3" action="ppaction://hlinkfile"/>
              </a:rPr>
              <a:t>Приоритетными  являются гражданско-патриотическое и духовно-нравственное направления.</a:t>
            </a:r>
            <a:endParaRPr lang="ru-RU" sz="2000" dirty="0" smtClean="0"/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40176023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1"/>
          <p:cNvSpPr>
            <a:spLocks noChangeArrowheads="1"/>
          </p:cNvSpPr>
          <p:nvPr/>
        </p:nvSpPr>
        <p:spPr bwMode="auto">
          <a:xfrm>
            <a:off x="714348" y="928670"/>
            <a:ext cx="764386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Экскурсионные поездки </a:t>
            </a: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с учащимися 5 «Б» класса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42976" y="2643182"/>
            <a:ext cx="699531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dirty="0" smtClean="0"/>
              <a:t>Поездка на </a:t>
            </a:r>
            <a:r>
              <a:rPr lang="ru-RU" sz="2800" dirty="0" err="1" smtClean="0"/>
              <a:t>Сумароковскую</a:t>
            </a:r>
            <a:r>
              <a:rPr lang="ru-RU" sz="2800" dirty="0" smtClean="0"/>
              <a:t> лосеферму.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Экскурсия в «</a:t>
            </a:r>
            <a:r>
              <a:rPr lang="ru-RU" sz="2800" dirty="0" err="1" smtClean="0"/>
              <a:t>Кидбург</a:t>
            </a:r>
            <a:r>
              <a:rPr lang="ru-RU" sz="2800" dirty="0" smtClean="0"/>
              <a:t>».</a:t>
            </a:r>
            <a:endParaRPr lang="ru-RU" sz="28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86" name="Picture 14" descr="http://advokat.msk.ru/data/Recover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2714620"/>
            <a:ext cx="4643438" cy="3519055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214414" y="642918"/>
            <a:ext cx="64294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Моё педагогическое кредо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0" y="1142984"/>
            <a:ext cx="950125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</a:rPr>
              <a:t>Каждый день узнавай что-то новое.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spc="0" normalizeH="0" baseline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spc="0" normalizeH="0" baseline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1"/>
          <p:cNvSpPr>
            <a:spLocks noChangeArrowheads="1"/>
          </p:cNvSpPr>
          <p:nvPr/>
        </p:nvSpPr>
        <p:spPr bwMode="auto">
          <a:xfrm>
            <a:off x="428596" y="2143116"/>
            <a:ext cx="8429652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 Надеюсь, что мой взгляд на мир позитивный, умеющий видеть прекрасное в природе и людях. С годами ощущаешь все более тесную связь с родными местами, возвращаешься мысленно к тому, что время не смогло стереть из памяти, а оставило для размышлений, памяти и любви... Острее ощущаешь чужую боль всего живого, неприкаянного, бездомного.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28794" y="571480"/>
            <a:ext cx="595938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48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Мой взгляд на мир</a:t>
            </a:r>
            <a:endParaRPr lang="ru-RU" sz="48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1643050"/>
            <a:ext cx="750099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Общие сведения о педагоге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2.  Результаты освоения  обучающимися образовательных программ и показатели динамики их достижений (средние данные за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межаттестационный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период)</a:t>
            </a:r>
          </a:p>
          <a:p>
            <a:pPr marL="342900" indent="-34290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3.  Повышение квалификации</a:t>
            </a:r>
          </a:p>
          <a:p>
            <a:pPr marL="514350" indent="-51435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4.  Научно-методическая деятельность</a:t>
            </a:r>
          </a:p>
          <a:p>
            <a:pPr marL="514350" indent="-51435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5.  Выявление и развитие способностей  обучающихся  к   научной </a:t>
            </a:r>
          </a:p>
          <a:p>
            <a:pPr marL="514350" indent="-51435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(интеллектуальной), творческой, физкультурно-спортивной деятельности, а также их участие в олимпиадах, конкурсах, фестивалях, соревнованиях.</a:t>
            </a:r>
          </a:p>
          <a:p>
            <a:pPr marL="514350" indent="-51435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6.  Внеурочная деятельность</a:t>
            </a:r>
          </a:p>
          <a:p>
            <a:pPr marL="342900" indent="-34290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7.  Учебно-методическая база</a:t>
            </a:r>
          </a:p>
          <a:p>
            <a:pPr marL="342900" indent="-34290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8.  Выполнение функций классного руководителя</a:t>
            </a:r>
          </a:p>
          <a:p>
            <a:pPr marL="342900" indent="-34290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9.  Общественная деятельность учителя </a:t>
            </a:r>
          </a:p>
          <a:p>
            <a:pPr marL="342900" indent="-34290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10. Моё педагогическое кредо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85918" y="642918"/>
            <a:ext cx="50880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Содержание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0"/>
            <a:ext cx="878684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Аналитическая справка о деятельности учителя</a:t>
            </a:r>
            <a:endParaRPr lang="ru-RU" sz="28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77857" y="1052736"/>
            <a:ext cx="78596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Вакуленко Елена Александровна</a:t>
            </a:r>
            <a:endParaRPr lang="ru-RU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567" y="1988840"/>
            <a:ext cx="770485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400" i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Образование</a:t>
            </a:r>
            <a:r>
              <a:rPr lang="ru-RU" sz="2400" i="1" kern="10" dirty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: </a:t>
            </a:r>
            <a:r>
              <a:rPr lang="ru-RU" sz="2400" i="1" u="sng" kern="10" dirty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высшее, </a:t>
            </a:r>
            <a:r>
              <a:rPr lang="ru-RU" sz="2400" i="1" u="sng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Аркалыкский</a:t>
            </a:r>
            <a:r>
              <a:rPr lang="ru-RU" sz="2400" i="1" u="sng" kern="10" dirty="0" smtClean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2400" i="1" u="sng" kern="10" dirty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государственный педагогический институт, </a:t>
            </a:r>
            <a:r>
              <a:rPr lang="ru-RU" sz="2400" i="1" u="sng" kern="10" dirty="0" smtClean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1985 </a:t>
            </a:r>
            <a:r>
              <a:rPr lang="ru-RU" sz="2400" i="1" u="sng" kern="10" dirty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год, по специальности </a:t>
            </a:r>
            <a:r>
              <a:rPr lang="ru-RU" sz="2400" i="1" u="sng" kern="10" dirty="0" smtClean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«Русский язык и литература», </a:t>
            </a:r>
            <a:r>
              <a:rPr lang="ru-RU" sz="2400" i="1" u="sng" kern="10" dirty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квалификация по диплому учитель </a:t>
            </a:r>
            <a:r>
              <a:rPr lang="ru-RU" sz="2400" i="1" u="sng" kern="10" dirty="0" smtClean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русского языка и литературы               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400" i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Стаж </a:t>
            </a:r>
            <a:r>
              <a:rPr lang="ru-RU" sz="2400" i="1" kern="10" dirty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педагогической работы </a:t>
            </a:r>
            <a:r>
              <a:rPr lang="ru-RU" sz="2400" i="1" u="sng" kern="10" dirty="0" smtClean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27 лет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400" i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Стаж </a:t>
            </a:r>
            <a:r>
              <a:rPr lang="ru-RU" sz="2400" i="1" kern="10" dirty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работы в данном учреждении </a:t>
            </a:r>
            <a:r>
              <a:rPr lang="ru-RU" sz="2400" i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26</a:t>
            </a:r>
            <a:r>
              <a:rPr lang="ru-RU" sz="2400" i="1" u="sng" kern="10" dirty="0" smtClean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лет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400" i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Стаж </a:t>
            </a:r>
            <a:r>
              <a:rPr lang="ru-RU" sz="2400" i="1" kern="10" dirty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работы в данной </a:t>
            </a:r>
            <a:r>
              <a:rPr lang="ru-RU" sz="2400" i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должности </a:t>
            </a:r>
            <a:r>
              <a:rPr lang="ru-RU" sz="2400" i="1" u="sng" kern="10" dirty="0" smtClean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с 1985 </a:t>
            </a:r>
            <a:r>
              <a:rPr lang="ru-RU" sz="2400" i="1" u="sng" kern="10" dirty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г. по  настоящее время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400" i="1" kern="10" dirty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Наличие квалификационной категории по данной </a:t>
            </a:r>
            <a:r>
              <a:rPr lang="ru-RU" sz="2400" i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должности </a:t>
            </a:r>
            <a:r>
              <a:rPr lang="ru-RU" sz="2400" i="1" u="sng" kern="10" dirty="0" smtClean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первая</a:t>
            </a:r>
            <a:endParaRPr lang="ru-RU" sz="2400" i="1" u="sng" kern="10" dirty="0">
              <a:ln w="9525">
                <a:noFill/>
                <a:round/>
                <a:headEnd/>
                <a:tailEnd/>
              </a:ln>
              <a:solidFill>
                <a:srgbClr val="00206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93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193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193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193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1"/>
                            </p:stCondLst>
                            <p:childTnLst>
                              <p:par>
                                <p:cTn id="1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48934" y="620688"/>
            <a:ext cx="34461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chemeClr val="accent3"/>
                </a:solidFill>
              </a:rPr>
              <a:t>Раздел 1:</a:t>
            </a:r>
            <a:endParaRPr lang="ru-RU" sz="5400" b="1" dirty="0">
              <a:ln/>
              <a:solidFill>
                <a:schemeClr val="accent3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3" y="1412776"/>
            <a:ext cx="7632849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R="30480" lvl="0" algn="ctr">
              <a:spcAft>
                <a:spcPts val="0"/>
              </a:spcAft>
            </a:pPr>
            <a:r>
              <a:rPr lang="ru-RU" sz="40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Результаты освоения обучающимися </a:t>
            </a:r>
          </a:p>
          <a:p>
            <a:pPr marR="30480" lvl="0" algn="ctr">
              <a:spcAft>
                <a:spcPts val="0"/>
              </a:spcAft>
            </a:pPr>
            <a:r>
              <a:rPr lang="ru-RU" sz="40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образовательных программ </a:t>
            </a:r>
          </a:p>
          <a:p>
            <a:pPr marR="30480" lvl="0" algn="ctr">
              <a:spcAft>
                <a:spcPts val="0"/>
              </a:spcAft>
            </a:pPr>
            <a:r>
              <a:rPr lang="ru-RU" sz="40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и показатели </a:t>
            </a:r>
          </a:p>
          <a:p>
            <a:pPr marR="30480" lvl="0" algn="ctr">
              <a:spcAft>
                <a:spcPts val="0"/>
              </a:spcAft>
            </a:pPr>
            <a:r>
              <a:rPr lang="ru-RU" sz="40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динамики </a:t>
            </a:r>
            <a:r>
              <a:rPr lang="ru-RU" sz="4000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их достижений</a:t>
            </a:r>
          </a:p>
          <a:p>
            <a:pPr marR="30480" lvl="0" algn="ctr">
              <a:spcAft>
                <a:spcPts val="0"/>
              </a:spcAft>
            </a:pPr>
            <a:r>
              <a:rPr lang="ru-RU" sz="4000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 (средние данные за </a:t>
            </a:r>
            <a:endParaRPr lang="ru-RU" sz="4000" b="1" i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/>
              <a:ea typeface="Times New Roman"/>
              <a:cs typeface="Times New Roman"/>
            </a:endParaRPr>
          </a:p>
          <a:p>
            <a:pPr marR="30480" lvl="0" algn="ctr">
              <a:spcAft>
                <a:spcPts val="0"/>
              </a:spcAft>
            </a:pPr>
            <a:r>
              <a:rPr lang="ru-RU" sz="4000" b="1" i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межаттестационный</a:t>
            </a:r>
            <a:r>
              <a:rPr lang="ru-RU" sz="40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4000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период)</a:t>
            </a:r>
            <a:endParaRPr lang="ru-RU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75989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Picture 4" descr="http://www.artleo.com/pic/201108/1280x1024/artleo.com-798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57222" y="-142900"/>
            <a:ext cx="12192000" cy="9753600"/>
          </a:xfrm>
          <a:prstGeom prst="rect">
            <a:avLst/>
          </a:prstGeom>
          <a:noFill/>
        </p:spPr>
      </p:pic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714348" y="0"/>
            <a:ext cx="800102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Освоение обучающимися образовательных программ по итогам 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мониторингов, проводимых организацией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1500166" y="714356"/>
          <a:ext cx="6500858" cy="2956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0429"/>
                <a:gridCol w="3250429"/>
              </a:tblGrid>
              <a:tr h="341338"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2011</a:t>
                      </a:r>
                      <a:r>
                        <a:rPr lang="ru-RU" baseline="0" dirty="0" smtClean="0"/>
                        <a:t> – 2012 г.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  2012 – 2013 г.</a:t>
                      </a:r>
                      <a:endParaRPr lang="ru-RU" dirty="0"/>
                    </a:p>
                  </a:txBody>
                  <a:tcPr/>
                </a:tc>
              </a:tr>
              <a:tr h="341338"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     6 класс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          7 класс</a:t>
                      </a:r>
                      <a:endParaRPr lang="ru-RU" dirty="0"/>
                    </a:p>
                  </a:txBody>
                  <a:tcPr/>
                </a:tc>
              </a:tr>
              <a:tr h="44344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Русский                 </a:t>
                      </a:r>
                      <a:r>
                        <a:rPr lang="ru-RU" sz="1400" dirty="0" smtClean="0"/>
                        <a:t>94</a:t>
                      </a:r>
                      <a:endParaRPr lang="ru-RU" sz="1200" dirty="0" smtClean="0"/>
                    </a:p>
                    <a:p>
                      <a:r>
                        <a:rPr lang="ru-RU" sz="1200" dirty="0" smtClean="0"/>
                        <a:t>язык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            </a:t>
                      </a:r>
                      <a:r>
                        <a:rPr lang="ru-RU" sz="1400" dirty="0" smtClean="0"/>
                        <a:t>95</a:t>
                      </a:r>
                      <a:endParaRPr lang="ru-RU" dirty="0"/>
                    </a:p>
                  </a:txBody>
                  <a:tcPr/>
                </a:tc>
              </a:tr>
              <a:tr h="33258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Литература           </a:t>
                      </a:r>
                      <a:r>
                        <a:rPr lang="ru-RU" sz="1400" dirty="0" smtClean="0"/>
                        <a:t>97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            </a:t>
                      </a:r>
                      <a:r>
                        <a:rPr lang="ru-RU" sz="1400" dirty="0" smtClean="0"/>
                        <a:t>96</a:t>
                      </a:r>
                      <a:endParaRPr lang="ru-RU" dirty="0"/>
                    </a:p>
                  </a:txBody>
                  <a:tcPr/>
                </a:tc>
              </a:tr>
              <a:tr h="341338"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      8 класс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           9</a:t>
                      </a:r>
                      <a:r>
                        <a:rPr lang="ru-RU" baseline="0" dirty="0" smtClean="0"/>
                        <a:t> класс</a:t>
                      </a:r>
                      <a:endParaRPr lang="ru-RU" dirty="0"/>
                    </a:p>
                  </a:txBody>
                  <a:tcPr/>
                </a:tc>
              </a:tr>
              <a:tr h="58202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Русский</a:t>
                      </a:r>
                      <a:r>
                        <a:rPr lang="ru-RU" sz="1200" baseline="0" dirty="0" smtClean="0"/>
                        <a:t>                 </a:t>
                      </a:r>
                      <a:r>
                        <a:rPr lang="ru-RU" sz="1400" baseline="0" dirty="0" smtClean="0"/>
                        <a:t>95</a:t>
                      </a:r>
                      <a:endParaRPr lang="ru-RU" sz="1200" baseline="0" dirty="0" smtClean="0"/>
                    </a:p>
                    <a:p>
                      <a:r>
                        <a:rPr lang="ru-RU" sz="1200" baseline="0" dirty="0" smtClean="0"/>
                        <a:t>язык                    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            </a:t>
                      </a:r>
                      <a:r>
                        <a:rPr lang="ru-RU" sz="1400" dirty="0" smtClean="0"/>
                        <a:t>96</a:t>
                      </a:r>
                      <a:r>
                        <a:rPr lang="ru-RU" dirty="0" smtClean="0"/>
                        <a:t> </a:t>
                      </a:r>
                    </a:p>
                    <a:p>
                      <a:r>
                        <a:rPr lang="ru-RU" baseline="0" dirty="0" smtClean="0"/>
                        <a:t>                       </a:t>
                      </a:r>
                      <a:endParaRPr lang="ru-RU" dirty="0"/>
                    </a:p>
                  </a:txBody>
                  <a:tcPr/>
                </a:tc>
              </a:tr>
              <a:tr h="33258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Литература           </a:t>
                      </a:r>
                      <a:r>
                        <a:rPr lang="ru-RU" sz="1400" dirty="0" smtClean="0"/>
                        <a:t>98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            </a:t>
                      </a:r>
                      <a:r>
                        <a:rPr lang="ru-RU" sz="1400" dirty="0" smtClean="0"/>
                        <a:t>97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5058" name="Object 2"/>
          <p:cNvGraphicFramePr>
            <a:graphicFrameLocks noChangeAspect="1"/>
          </p:cNvGraphicFramePr>
          <p:nvPr/>
        </p:nvGraphicFramePr>
        <p:xfrm>
          <a:off x="2071670" y="3696145"/>
          <a:ext cx="5857916" cy="3281925"/>
        </p:xfrm>
        <a:graphic>
          <a:graphicData uri="http://schemas.openxmlformats.org/presentationml/2006/ole">
            <p:oleObj spid="_x0000_s45058" name="Диаграмма" r:id="rId4" imgW="5638755" imgH="3781350" progId="MSGraph.Chart.8">
              <p:embed followColorScheme="full"/>
            </p:oleObj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4" descr="http://www.artleo.com/pic/201108/1280x1024/artleo.com-798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85784" y="-714404"/>
            <a:ext cx="12192000" cy="9753600"/>
          </a:xfrm>
          <a:prstGeom prst="rect">
            <a:avLst/>
          </a:prstGeom>
          <a:noFill/>
        </p:spPr>
      </p:pic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1285852" y="0"/>
            <a:ext cx="657229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Качество знаний обучающихся по итогам мониторингов, проводимых организацией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457200" y="32194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714480" y="714356"/>
          <a:ext cx="6500858" cy="30776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0429"/>
                <a:gridCol w="3250429"/>
              </a:tblGrid>
              <a:tr h="406107"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2011</a:t>
                      </a:r>
                      <a:r>
                        <a:rPr lang="ru-RU" baseline="0" dirty="0" smtClean="0"/>
                        <a:t> – 2012 г.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  2012 – 2013 г.</a:t>
                      </a:r>
                      <a:endParaRPr lang="ru-RU" dirty="0"/>
                    </a:p>
                  </a:txBody>
                  <a:tcPr/>
                </a:tc>
              </a:tr>
              <a:tr h="406107"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     6 класс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          7 класс</a:t>
                      </a:r>
                      <a:endParaRPr lang="ru-RU" dirty="0"/>
                    </a:p>
                  </a:txBody>
                  <a:tcPr/>
                </a:tc>
              </a:tr>
              <a:tr h="48616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Русский                 </a:t>
                      </a:r>
                      <a:r>
                        <a:rPr lang="ru-RU" sz="1400" dirty="0" smtClean="0"/>
                        <a:t>64</a:t>
                      </a:r>
                      <a:endParaRPr lang="ru-RU" sz="1200" dirty="0" smtClean="0"/>
                    </a:p>
                    <a:p>
                      <a:r>
                        <a:rPr lang="ru-RU" sz="1200" dirty="0" smtClean="0"/>
                        <a:t>язык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            </a:t>
                      </a:r>
                      <a:r>
                        <a:rPr lang="ru-RU" sz="1400" dirty="0" smtClean="0"/>
                        <a:t>59</a:t>
                      </a:r>
                      <a:endParaRPr lang="ru-RU" dirty="0"/>
                    </a:p>
                  </a:txBody>
                  <a:tcPr/>
                </a:tc>
              </a:tr>
              <a:tr h="364626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Литература           </a:t>
                      </a:r>
                      <a:r>
                        <a:rPr lang="ru-RU" sz="1400" dirty="0" smtClean="0"/>
                        <a:t>68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            </a:t>
                      </a:r>
                      <a:r>
                        <a:rPr lang="ru-RU" sz="1400" dirty="0" smtClean="0"/>
                        <a:t>69</a:t>
                      </a:r>
                      <a:endParaRPr lang="ru-RU" dirty="0"/>
                    </a:p>
                  </a:txBody>
                  <a:tcPr/>
                </a:tc>
              </a:tr>
              <a:tr h="406107"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      8 класс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           9</a:t>
                      </a:r>
                      <a:r>
                        <a:rPr lang="ru-RU" baseline="0" dirty="0" smtClean="0"/>
                        <a:t> класс</a:t>
                      </a:r>
                      <a:endParaRPr lang="ru-RU" dirty="0"/>
                    </a:p>
                  </a:txBody>
                  <a:tcPr/>
                </a:tc>
              </a:tr>
              <a:tr h="63809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Русский</a:t>
                      </a:r>
                      <a:r>
                        <a:rPr lang="ru-RU" sz="1200" baseline="0" dirty="0" smtClean="0"/>
                        <a:t>                 </a:t>
                      </a:r>
                      <a:r>
                        <a:rPr lang="ru-RU" sz="1400" baseline="0" dirty="0" smtClean="0"/>
                        <a:t>58</a:t>
                      </a:r>
                      <a:endParaRPr lang="ru-RU" sz="1200" baseline="0" dirty="0" smtClean="0"/>
                    </a:p>
                    <a:p>
                      <a:r>
                        <a:rPr lang="ru-RU" sz="1200" baseline="0" dirty="0" smtClean="0"/>
                        <a:t>язык                    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            </a:t>
                      </a:r>
                      <a:r>
                        <a:rPr lang="ru-RU" sz="1400" dirty="0" smtClean="0"/>
                        <a:t>66</a:t>
                      </a:r>
                      <a:r>
                        <a:rPr lang="ru-RU" dirty="0" smtClean="0"/>
                        <a:t> </a:t>
                      </a:r>
                    </a:p>
                    <a:p>
                      <a:r>
                        <a:rPr lang="ru-RU" baseline="0" dirty="0" smtClean="0"/>
                        <a:t>                       </a:t>
                      </a:r>
                      <a:endParaRPr lang="ru-RU" dirty="0"/>
                    </a:p>
                  </a:txBody>
                  <a:tcPr/>
                </a:tc>
              </a:tr>
              <a:tr h="364626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Литература           </a:t>
                      </a:r>
                      <a:r>
                        <a:rPr lang="ru-RU" sz="1400" dirty="0" smtClean="0"/>
                        <a:t>71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            </a:t>
                      </a:r>
                      <a:r>
                        <a:rPr lang="ru-RU" sz="1400" dirty="0" smtClean="0"/>
                        <a:t>68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4033" name="Object 1"/>
          <p:cNvGraphicFramePr>
            <a:graphicFrameLocks noChangeAspect="1"/>
          </p:cNvGraphicFramePr>
          <p:nvPr/>
        </p:nvGraphicFramePr>
        <p:xfrm>
          <a:off x="2285984" y="3643313"/>
          <a:ext cx="4929222" cy="3305577"/>
        </p:xfrm>
        <a:graphic>
          <a:graphicData uri="http://schemas.openxmlformats.org/presentationml/2006/ole">
            <p:oleObj spid="_x0000_s44033" name="Диаграмма" r:id="rId4" imgW="5638755" imgH="3781350" progId="MSGraph.Chart.8">
              <p:embed followColorScheme="full"/>
            </p:oleObj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315db8daff27be2102dd5879c674987353f899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6C4FDA405637744C9466FB1C8F6CE978" ma:contentTypeVersion="49" ma:contentTypeDescription="Создание документа." ma:contentTypeScope="" ma:versionID="29910ec017a5ca64a4ec98aae8fd6e9f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1153093c964433108f50878cc9bfbd9b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252ca3-5a62-4c1c-90a6-29f4710e47f8">AWJJH2MPE6E2-1591117591-687</_dlc_DocId>
    <_dlc_DocIdUrl xmlns="4a252ca3-5a62-4c1c-90a6-29f4710e47f8">
      <Url>http://edu-sps.koiro.local/Kostroma_EDU/Kos-Sch-27/11/_layouts/15/DocIdRedir.aspx?ID=AWJJH2MPE6E2-1591117591-687</Url>
      <Description>AWJJH2MPE6E2-1591117591-687</Description>
    </_dlc_DocIdUrl>
  </documentManagement>
</p:properties>
</file>

<file path=customXml/itemProps1.xml><?xml version="1.0" encoding="utf-8"?>
<ds:datastoreItem xmlns:ds="http://schemas.openxmlformats.org/officeDocument/2006/customXml" ds:itemID="{28ED1566-43DC-4EA4-B32D-707B9C7FE2A3}"/>
</file>

<file path=customXml/itemProps2.xml><?xml version="1.0" encoding="utf-8"?>
<ds:datastoreItem xmlns:ds="http://schemas.openxmlformats.org/officeDocument/2006/customXml" ds:itemID="{BF1B90F0-1610-415A-AC15-BF2C13D3A8EE}"/>
</file>

<file path=customXml/itemProps3.xml><?xml version="1.0" encoding="utf-8"?>
<ds:datastoreItem xmlns:ds="http://schemas.openxmlformats.org/officeDocument/2006/customXml" ds:itemID="{8DAC576B-0D31-43BF-B07F-DC01785E6F75}"/>
</file>

<file path=customXml/itemProps4.xml><?xml version="1.0" encoding="utf-8"?>
<ds:datastoreItem xmlns:ds="http://schemas.openxmlformats.org/officeDocument/2006/customXml" ds:itemID="{AE827EFC-64A5-4A68-ADBC-F067643900B1}"/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3330</TotalTime>
  <Words>1604</Words>
  <Application>Microsoft Office PowerPoint</Application>
  <PresentationFormat>Экран (4:3)</PresentationFormat>
  <Paragraphs>331</Paragraphs>
  <Slides>33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5" baseType="lpstr">
      <vt:lpstr>Трек</vt:lpstr>
      <vt:lpstr>Диаграмма</vt:lpstr>
      <vt:lpstr>Портфолио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Доля получивших 4 и 5 по результатам итоговой аттестации в форме ОГЭ   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Документальное подтверждение публичной презентации результатов педагогической деятельности</vt:lpstr>
      <vt:lpstr>Слайд 23</vt:lpstr>
      <vt:lpstr>Документальное подтверждение публичной презентации результатов педагогической деятельности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Гимназия №2</dc:creator>
  <cp:lastModifiedBy>I</cp:lastModifiedBy>
  <cp:revision>344</cp:revision>
  <dcterms:modified xsi:type="dcterms:W3CDTF">2016-04-14T10:45:27Z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0x0101006C4FDA405637744C9466FB1C8F6CE978</vt:lpwstr>
  </property>
  <property fmtid="{D5CDD505-2E9C-101B-9397-08002B2CF9AE}" pid="3" name="_dlc_DocIdItemGuid">
    <vt:lpwstr>2c636a68-e7ad-4773-bc7e-e771a0eef941</vt:lpwstr>
  </property>
</Properties>
</file>