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333" r:id="rId5"/>
    <p:sldId id="314" r:id="rId6"/>
    <p:sldId id="302" r:id="rId7"/>
    <p:sldId id="313" r:id="rId8"/>
    <p:sldId id="334" r:id="rId9"/>
    <p:sldId id="311" r:id="rId10"/>
    <p:sldId id="318" r:id="rId11"/>
    <p:sldId id="315" r:id="rId12"/>
    <p:sldId id="323" r:id="rId13"/>
    <p:sldId id="332" r:id="rId14"/>
    <p:sldId id="310" r:id="rId15"/>
    <p:sldId id="335" r:id="rId16"/>
    <p:sldId id="338" r:id="rId17"/>
    <p:sldId id="336" r:id="rId18"/>
    <p:sldId id="337" r:id="rId19"/>
    <p:sldId id="293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FF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CC4C-39E5-4237-BB40-57AD81E7D7B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95D9-B369-465D-A2FA-D8C34375E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0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95D9-B369-465D-A2FA-D8C34375EE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87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6CC8B688-6247-4AEE-9DD5-DEA06D826EC2}" type="datetimeFigureOut">
              <a:rPr lang="ru-RU"/>
              <a:pPr>
                <a:defRPr/>
              </a:pPr>
              <a:t>30.01.2017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17FAA69-EC79-46D5-8960-B24B3976E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DC48-D6C6-4F6F-961E-7ACA59E9B56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BD03-E74E-4FA0-9ACF-1135B3B81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A396-EC76-4622-81A0-231659E9510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9C32-95AF-42A3-9824-7FD38EEC8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9020-C46A-4BBE-9A7D-B2883E6CAA5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A422-221C-43F7-87AF-88099A0A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45545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71625"/>
            <a:ext cx="4038600" cy="22002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2018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1244-33A5-44D1-85D8-65423D5CF71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2F86-1EC9-4F6C-89E2-6215CCD52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82F6-5FB9-48C6-B279-E96EBE8976B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4547-F951-4893-809B-7046DCB6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F78C-0CE3-4462-AB2B-B95AC6E2899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F488-9539-45E8-8E56-F81F161B9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613D-8066-4642-BF47-2F8A854BFE1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82FE-11D4-4518-936B-DFB671388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01C7-C427-4D78-BC7C-EF9EF114A5E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EF45-1184-41C7-81FF-188F6AE8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1A59-52A4-4033-AEF5-9CB30EEDE96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F40D-B773-4C38-B720-571B75D94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8CD7-4B15-4FC0-8F5A-FC9EADB9DBC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4EDA-E478-4EBC-95B8-25C98C58D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B5AA-9F66-477E-9BEB-08E26DE0AB0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FFA0-644A-4B8C-91D5-5EF427AC2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131D-ADE6-435E-B42C-0E80D256420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EFCB-99E8-42C0-BA99-CEF961919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6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7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8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0A9DD-A12C-4A8B-A11B-BFCE85BC88F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C097B-4170-4C20-9DFF-CF611B80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1655" cy="4516554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Счастье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людей заключается в том,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любить делать то, что они должны делать.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 (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. Гельвеций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i="1" dirty="0" smtClean="0">
                <a:solidFill>
                  <a:srgbClr val="FF0000"/>
                </a:solidFill>
              </a:rPr>
              <a:t>Методический семинар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i="1" dirty="0">
                <a:solidFill>
                  <a:srgbClr val="FF0000"/>
                </a:solidFill>
              </a:rPr>
              <a:t>П</a:t>
            </a:r>
            <a:r>
              <a:rPr lang="ru-RU" sz="4000" i="1" dirty="0" smtClean="0">
                <a:solidFill>
                  <a:srgbClr val="FF0000"/>
                </a:solidFill>
              </a:rPr>
              <a:t>резентация  </a:t>
            </a:r>
            <a:r>
              <a:rPr lang="ru-RU" sz="4000" i="1" dirty="0" smtClean="0">
                <a:solidFill>
                  <a:srgbClr val="FF0000"/>
                </a:solidFill>
              </a:rPr>
              <a:t>педагогического опыта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</a:rPr>
              <a:t>педагога – психолога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Средней школы № 27 города Костромы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                                                               </a:t>
            </a:r>
            <a:r>
              <a:rPr lang="ru-RU" sz="2000" i="1" dirty="0" err="1" smtClean="0">
                <a:solidFill>
                  <a:srgbClr val="002060"/>
                </a:solidFill>
              </a:rPr>
              <a:t>Бекирук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Татьяны Владимировны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0" y="1196751"/>
            <a:ext cx="9144000" cy="133265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Школьная служба примирения </a:t>
            </a:r>
            <a:r>
              <a:rPr lang="ru-RU" i="1" dirty="0"/>
              <a:t>это: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effectLst/>
            </a:endParaRPr>
          </a:p>
        </p:txBody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xfrm>
            <a:off x="179388" y="1571625"/>
            <a:ext cx="8713787" cy="528637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</a:t>
            </a:r>
            <a:r>
              <a:rPr lang="ru-RU" sz="2800" dirty="0"/>
              <a:t>. Разрешение конфликтов силами самой школы.</a:t>
            </a:r>
          </a:p>
          <a:p>
            <a:pPr>
              <a:buNone/>
            </a:pPr>
            <a:r>
              <a:rPr lang="ru-RU" sz="2400" dirty="0"/>
              <a:t>2</a:t>
            </a:r>
            <a:r>
              <a:rPr lang="ru-RU" sz="2800" dirty="0"/>
              <a:t>. Изменение традиций реагирования на конфликтные ситуации.</a:t>
            </a:r>
          </a:p>
          <a:p>
            <a:pPr>
              <a:buNone/>
            </a:pPr>
            <a:r>
              <a:rPr lang="ru-RU" sz="2400" dirty="0"/>
              <a:t>3</a:t>
            </a:r>
            <a:r>
              <a:rPr lang="ru-RU" sz="2800" dirty="0"/>
              <a:t>. Профилактика школьной </a:t>
            </a:r>
            <a:r>
              <a:rPr lang="ru-RU" sz="2800" dirty="0" err="1"/>
              <a:t>дезадаптации</a:t>
            </a:r>
            <a:r>
              <a:rPr lang="ru-RU" sz="2800" dirty="0"/>
              <a:t>.</a:t>
            </a:r>
          </a:p>
          <a:p>
            <a:pPr>
              <a:buNone/>
            </a:pPr>
            <a:r>
              <a:rPr lang="ru-RU" sz="2400" dirty="0"/>
              <a:t>4</a:t>
            </a:r>
            <a:r>
              <a:rPr lang="ru-RU" sz="2800" dirty="0"/>
              <a:t>. Волонтерское движение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подростков </a:t>
            </a:r>
            <a:r>
              <a:rPr lang="ru-RU" sz="2800" dirty="0"/>
              <a:t>школы</a:t>
            </a:r>
            <a:r>
              <a:rPr lang="ru-RU" sz="2800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0504"/>
            <a:ext cx="3712215" cy="247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713787" cy="4713288"/>
          </a:xfrm>
        </p:spPr>
        <p:txBody>
          <a:bodyPr/>
          <a:lstStyle/>
          <a:p>
            <a:pPr indent="0" algn="ctr" eaLnBrk="1" hangingPunct="1">
              <a:lnSpc>
                <a:spcPct val="80000"/>
              </a:lnSpc>
              <a:buNone/>
            </a:pPr>
            <a:r>
              <a:rPr lang="ru-RU" sz="2800" dirty="0" smtClean="0"/>
              <a:t>Школьная служба </a:t>
            </a:r>
            <a:r>
              <a:rPr lang="ru-RU" sz="2800" dirty="0"/>
              <a:t>примирения «Доверие</a:t>
            </a:r>
            <a:r>
              <a:rPr lang="ru-RU" sz="2800" dirty="0" smtClean="0"/>
              <a:t>» </a:t>
            </a:r>
            <a:r>
              <a:rPr lang="ru-RU" sz="2800" dirty="0" smtClean="0"/>
              <a:t> </a:t>
            </a:r>
            <a:r>
              <a:rPr lang="ru-RU" sz="2800" dirty="0" smtClean="0"/>
              <a:t>создана </a:t>
            </a:r>
            <a:r>
              <a:rPr lang="ru-RU" sz="2800" dirty="0"/>
              <a:t>в 2015 </a:t>
            </a:r>
            <a:r>
              <a:rPr lang="ru-RU" sz="2800" dirty="0" smtClean="0"/>
              <a:t>году</a:t>
            </a:r>
          </a:p>
          <a:p>
            <a:pPr indent="0" eaLnBrk="1" hangingPunct="1">
              <a:lnSpc>
                <a:spcPct val="80000"/>
              </a:lnSpc>
              <a:buNone/>
            </a:pPr>
            <a:r>
              <a:rPr lang="ru-RU" sz="2800" dirty="0" smtClean="0"/>
              <a:t>Наш девиз </a:t>
            </a:r>
            <a:r>
              <a:rPr lang="ru-RU" sz="2800" dirty="0"/>
              <a:t>«От конфликтов – к примирению!».  Действует на основании действующего законодательства, Положения о школьной службе примирения. 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3786190"/>
            <a:ext cx="3781658" cy="252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107504" y="0"/>
            <a:ext cx="9144000" cy="1143000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Формы работы </a:t>
            </a:r>
            <a:br>
              <a:rPr lang="ru-RU" dirty="0"/>
            </a:br>
            <a:endParaRPr lang="ru-RU" dirty="0" smtClean="0">
              <a:effectLst/>
            </a:endParaRPr>
          </a:p>
        </p:txBody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xfrm>
            <a:off x="457200" y="1571624"/>
            <a:ext cx="8229600" cy="5025727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latin typeface="Monotype Corsiva" panose="03010101010201010101" pitchFamily="66" charset="0"/>
              </a:rPr>
              <a:t>информирование</a:t>
            </a:r>
            <a:endParaRPr lang="ru-RU" sz="4000" i="1" dirty="0">
              <a:latin typeface="Monotype Corsiva" panose="03010101010201010101" pitchFamily="66" charset="0"/>
            </a:endParaRP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Оно реализуется в форме занятий, бесед, консультаций, распространении информации на стендах и сайте школы. Суть подхода заключается в воздействии на когнитивные процессы личности с целью повышения ее способности к принятию конструктивных решений.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457200" y="1571625"/>
            <a:ext cx="8229600" cy="5097463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вторая форма профилактической работы -активное социальное обучение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социально-значимым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навыкам.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370">
            <a:off x="6215074" y="2786058"/>
            <a:ext cx="2627784" cy="3503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2210">
            <a:off x="216482" y="3379438"/>
            <a:ext cx="3348212" cy="25146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429000"/>
            <a:ext cx="3237739" cy="3052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036496" cy="9047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занятия о дружбе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53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помогают младшим школьникам задуматься о том, что такое дружба, каким мы хотим видеть хорошего друга, как самому быть надежным другом. Как важно не только подружится, но и сохранить отношения! В процессе занятий у обучающихся развиваются коммуникативные навыки, также увеличивается сплоченность детского коллектива.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143380"/>
            <a:ext cx="3341954" cy="250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4143380"/>
            <a:ext cx="3998892" cy="253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рупповы</a:t>
            </a:r>
            <a:r>
              <a:rPr lang="ru-RU" dirty="0" smtClean="0"/>
              <a:t>е</a:t>
            </a:r>
            <a:r>
              <a:rPr lang="ru-RU" dirty="0" smtClean="0"/>
              <a:t> занятия </a:t>
            </a:r>
            <a:r>
              <a:rPr lang="ru-RU" dirty="0"/>
              <a:t>с элементами тренингов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571624"/>
            <a:ext cx="8786874" cy="500064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повышению устойчивости к негативному социальному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влиянию,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которых изменяются установки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поведение, формируются навыки распознавания рекламных стратегий, развивается способность говорить "нет"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 давления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сверстников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286124"/>
            <a:ext cx="2500330" cy="3333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1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программа «созвездие»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071810"/>
            <a:ext cx="4420170" cy="33151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914">
            <a:off x="430812" y="1388392"/>
            <a:ext cx="4530574" cy="3397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8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072098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Уроки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общения для младших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подростков основаны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на представлении, что </a:t>
            </a:r>
            <a:r>
              <a:rPr lang="ru-RU" sz="2400" b="0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 поведение непосредственно связано с эмоциональными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нарушениями </a:t>
            </a:r>
          </a:p>
          <a:p>
            <a:pPr algn="ctr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предупреждения данной проблемы подростков обучают распознавать эмоции, выражать их приемлемым образом и продуктивно справляться со стрессом.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714752"/>
            <a:ext cx="3872358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95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1624"/>
            <a:ext cx="8229600" cy="5072085"/>
          </a:xfrm>
        </p:spPr>
        <p:txBody>
          <a:bodyPr/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элементами тренинга на  формирование жизненных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Под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жизненными навыками понимают наиболее важные социальные умения личности. Прежде всего, это умение общаться, поддерживать дружеские связи и конструктивно разрешать конфликты.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714752"/>
            <a:ext cx="4139952" cy="2898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20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WordArt 7"/>
          <p:cNvSpPr>
            <a:spLocks noChangeArrowheads="1" noChangeShapeType="1" noTextEdit="1"/>
          </p:cNvSpPr>
          <p:nvPr/>
        </p:nvSpPr>
        <p:spPr bwMode="auto">
          <a:xfrm>
            <a:off x="755650" y="2708275"/>
            <a:ext cx="7848600" cy="2278063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0" y="1268761"/>
            <a:ext cx="8388424" cy="1296144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Цель работы</a:t>
            </a:r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468313" y="2492896"/>
            <a:ext cx="8064127" cy="38884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/>
              <a:t>              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ru-RU" sz="3600" i="1" dirty="0" smtClean="0"/>
              <a:t>создание </a:t>
            </a:r>
            <a:r>
              <a:rPr lang="ru-RU" sz="3600" i="1" dirty="0"/>
              <a:t>условий для сохранения и укрепления психологического здоровья учащихся и развития всех субъектов образовательного процесса.</a:t>
            </a:r>
          </a:p>
          <a:p>
            <a:pPr marL="0" indent="0" algn="ctr">
              <a:buNone/>
            </a:pPr>
            <a:endParaRPr lang="ru-RU" alt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0" y="971314"/>
            <a:ext cx="8892480" cy="1047876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Задачи</a:t>
            </a:r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916832"/>
            <a:ext cx="8435280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Выявлять уровень актуального психического развития  учащихся на различных этапах обучения.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условия для формирования и развития универсальных учебных действий учащихся.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Оказывать помощь учащимся, педагогам и родителям в разрешении проблем обучения и воспитания.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и преодоление трудностей в социальном и психическом здоровье учащихся и педагогов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Оказывать психологическую поддержку учащимся с особыми образовательными потребностями.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психологической компетентности всех участников образовательного процесса.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Участвовать в развитии и проектировании развивающей среды школы.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комплексного решения медико-психолого-педагогических проблем развития учащихся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Накапливать ресурсную базу  кабинета педагога-психолога.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384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Направления работы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42784"/>
            <a:ext cx="9144000" cy="5215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5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571624"/>
            <a:ext cx="8229600" cy="488171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3754684"/>
              </p:ext>
            </p:extLst>
          </p:nvPr>
        </p:nvGraphicFramePr>
        <p:xfrm>
          <a:off x="2267744" y="3140968"/>
          <a:ext cx="4536504" cy="1584176"/>
        </p:xfrm>
        <a:graphic>
          <a:graphicData uri="http://schemas.openxmlformats.org/presentationml/2006/ole">
            <p:oleObj spid="_x0000_s1042" name="Объект упаковщика для оболочки" showAsIcon="1" r:id="rId3" imgW="698760" imgH="480960" progId="Package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0"/>
            <a:ext cx="8671902" cy="5072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929066"/>
            <a:ext cx="2571768" cy="244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8964488" cy="122413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ШСП  одно из направлений профилактической работы педагога-психолога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444" y="2193348"/>
            <a:ext cx="8229600" cy="4554538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служба примирения является важнейшей социальной инновацией, оно востребовано жизнью и становится одной из приоритетных задач в области современного воспитания и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13" y="5104581"/>
            <a:ext cx="2941687" cy="175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-180528" y="421146"/>
            <a:ext cx="9144000" cy="1368152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Почему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неоходима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служба примирения в школе?</a:t>
            </a:r>
          </a:p>
        </p:txBody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992888" cy="538549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Многие </a:t>
            </a:r>
            <a:r>
              <a:rPr lang="ru-RU" sz="2000" dirty="0"/>
              <a:t>конфликты наносят </a:t>
            </a:r>
            <a:r>
              <a:rPr lang="ru-RU" sz="2000" dirty="0" smtClean="0"/>
              <a:t>детям </a:t>
            </a:r>
            <a:r>
              <a:rPr lang="ru-RU" sz="2000" dirty="0"/>
              <a:t>глубокие психические травмы. Кроме того, ослабляются имеющиеся у них </a:t>
            </a:r>
            <a:endParaRPr lang="ru-RU" sz="2000" dirty="0" smtClean="0"/>
          </a:p>
          <a:p>
            <a:r>
              <a:rPr lang="ru-RU" sz="2000" dirty="0" smtClean="0"/>
              <a:t>социальные </a:t>
            </a:r>
            <a:r>
              <a:rPr lang="ru-RU" sz="2000" dirty="0"/>
              <a:t>связи, </a:t>
            </a:r>
            <a:endParaRPr lang="ru-RU" sz="2000" dirty="0" smtClean="0"/>
          </a:p>
          <a:p>
            <a:r>
              <a:rPr lang="ru-RU" sz="2000" dirty="0" smtClean="0"/>
              <a:t>снижается </a:t>
            </a:r>
            <a:r>
              <a:rPr lang="ru-RU" sz="2000" dirty="0"/>
              <a:t>уровень образования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а в некоторых случаях конфликты влекут и последующую криминализацию личности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современных условиях разрешение конфликта сопровождается зачастую наложением на провинившегося лишь формальных обязательств, что по большей части приводит к осознанию </a:t>
            </a:r>
            <a:r>
              <a:rPr lang="ru-RU" sz="2000" dirty="0" smtClean="0"/>
              <a:t>безнаказанности </a:t>
            </a:r>
            <a:r>
              <a:rPr lang="ru-RU" sz="2000" dirty="0"/>
              <a:t>собственного </a:t>
            </a:r>
            <a:r>
              <a:rPr lang="ru-RU" sz="2000" dirty="0" err="1"/>
              <a:t>девиантного</a:t>
            </a:r>
            <a:r>
              <a:rPr lang="ru-RU" sz="2000" dirty="0"/>
              <a:t> поведения и его рецидиву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ru-RU" dirty="0"/>
              <a:t>метод разрешения конфликтов и споров, альтернативный </a:t>
            </a:r>
            <a:r>
              <a:rPr lang="ru-RU" dirty="0" smtClean="0"/>
              <a:t> </a:t>
            </a:r>
            <a:r>
              <a:rPr lang="ru-RU" dirty="0" smtClean="0"/>
              <a:t>административному </a:t>
            </a:r>
            <a:r>
              <a:rPr lang="ru-RU" dirty="0" smtClean="0"/>
              <a:t>способу</a:t>
            </a:r>
            <a:endParaRPr lang="ru-RU" dirty="0" smtClean="0"/>
          </a:p>
          <a:p>
            <a:r>
              <a:rPr lang="ru-RU" dirty="0" smtClean="0"/>
              <a:t>стороны </a:t>
            </a:r>
            <a:r>
              <a:rPr lang="ru-RU" dirty="0"/>
              <a:t>конфликта  </a:t>
            </a:r>
            <a:r>
              <a:rPr lang="ru-RU" dirty="0" smtClean="0"/>
              <a:t>- активные участники </a:t>
            </a:r>
            <a:r>
              <a:rPr lang="ru-RU" dirty="0"/>
              <a:t>в </a:t>
            </a:r>
            <a:r>
              <a:rPr lang="ru-RU" dirty="0" smtClean="0"/>
              <a:t>решении спора.</a:t>
            </a:r>
          </a:p>
          <a:p>
            <a:r>
              <a:rPr lang="ru-RU" dirty="0"/>
              <a:t>психолог  </a:t>
            </a:r>
            <a:r>
              <a:rPr lang="ru-RU" dirty="0" smtClean="0"/>
              <a:t>-  нейтральный посредник, помощник </a:t>
            </a:r>
            <a:r>
              <a:rPr lang="ru-RU" dirty="0"/>
              <a:t>и </a:t>
            </a:r>
            <a:r>
              <a:rPr lang="ru-RU" dirty="0" smtClean="0"/>
              <a:t>организатор </a:t>
            </a:r>
            <a:r>
              <a:rPr lang="ru-RU" dirty="0"/>
              <a:t>диалога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1" y="5050161"/>
            <a:ext cx="2411760" cy="1807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107504" y="1196752"/>
            <a:ext cx="9036496" cy="1015236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восстановительная медиация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ru-RU" sz="31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xfrm>
            <a:off x="395536" y="2211989"/>
            <a:ext cx="8748464" cy="4169340"/>
          </a:xfrm>
        </p:spPr>
        <p:txBody>
          <a:bodyPr/>
          <a:lstStyle/>
          <a:p>
            <a:r>
              <a:rPr lang="ru-RU" sz="2800" dirty="0" smtClean="0"/>
              <a:t>позволяет </a:t>
            </a:r>
            <a:r>
              <a:rPr lang="ru-RU" sz="2800" dirty="0"/>
              <a:t>подросткам избавиться от обиды, ненависти и других негативных </a:t>
            </a:r>
            <a:r>
              <a:rPr lang="ru-RU" sz="2800" dirty="0" smtClean="0"/>
              <a:t>переживаний</a:t>
            </a:r>
            <a:endParaRPr lang="ru-RU" sz="2800" dirty="0" smtClean="0"/>
          </a:p>
          <a:p>
            <a:r>
              <a:rPr lang="ru-RU" sz="2800" dirty="0" smtClean="0"/>
              <a:t>самостоятельно </a:t>
            </a:r>
            <a:r>
              <a:rPr lang="ru-RU" sz="2800" dirty="0"/>
              <a:t>разрешить ситуацию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smtClean="0"/>
              <a:t>    </a:t>
            </a:r>
            <a:r>
              <a:rPr lang="ru-RU" sz="2800" dirty="0" smtClean="0"/>
              <a:t>(</a:t>
            </a:r>
            <a:r>
              <a:rPr lang="ru-RU" sz="2800" dirty="0"/>
              <a:t>в том числе возместить </a:t>
            </a:r>
            <a:r>
              <a:rPr lang="ru-RU" sz="2800"/>
              <a:t>ущерб</a:t>
            </a:r>
            <a:r>
              <a:rPr lang="ru-RU" sz="2800" smtClean="0"/>
              <a:t>) </a:t>
            </a:r>
            <a:endParaRPr lang="ru-RU" sz="2800" dirty="0" smtClean="0"/>
          </a:p>
          <a:p>
            <a:r>
              <a:rPr lang="ru-RU" sz="2800" dirty="0" smtClean="0"/>
              <a:t>избежать </a:t>
            </a:r>
            <a:r>
              <a:rPr lang="ru-RU" sz="2800" dirty="0"/>
              <a:t>повторения 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подобного </a:t>
            </a:r>
            <a:r>
              <a:rPr lang="ru-RU" sz="2800" dirty="0"/>
              <a:t>в будущем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331969"/>
            <a:ext cx="2559826" cy="225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f3da3d863e3e62f6a3627ef9f99c3a227769c"/>
</p:tagLst>
</file>

<file path=ppt/theme/theme1.xml><?xml version="1.0" encoding="utf-8"?>
<a:theme xmlns:a="http://schemas.openxmlformats.org/drawingml/2006/main" name="Классн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AWJJH2MPE6E2-1591117591-1348</_dlc_DocId>
    <_dlc_DocIdUrl xmlns="4a252ca3-5a62-4c1c-90a6-29f4710e47f8">
      <Url>http://edu-sps.koiro.local/Kostroma_EDU/Kos-Sch-27/11/_layouts/15/DocIdRedir.aspx?ID=AWJJH2MPE6E2-1591117591-1348</Url>
      <Description>AWJJH2MPE6E2-1591117591-1348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8E582-A92F-4543-8591-E28143E6FFB8}"/>
</file>

<file path=customXml/itemProps2.xml><?xml version="1.0" encoding="utf-8"?>
<ds:datastoreItem xmlns:ds="http://schemas.openxmlformats.org/officeDocument/2006/customXml" ds:itemID="{3AF0BEA9-BB2D-4E1F-8C39-19627DA24C9A}"/>
</file>

<file path=customXml/itemProps3.xml><?xml version="1.0" encoding="utf-8"?>
<ds:datastoreItem xmlns:ds="http://schemas.openxmlformats.org/officeDocument/2006/customXml" ds:itemID="{39756684-5053-467F-BA55-9801C38F8599}"/>
</file>

<file path=customXml/itemProps4.xml><?xml version="1.0" encoding="utf-8"?>
<ds:datastoreItem xmlns:ds="http://schemas.openxmlformats.org/officeDocument/2006/customXml" ds:itemID="{C206F01A-D5B0-4CD3-80BE-A6EBBDF9637B}"/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шаблон</Template>
  <TotalTime>1541</TotalTime>
  <Words>582</Words>
  <Application>Microsoft Office PowerPoint</Application>
  <PresentationFormat>Экран (4:3)</PresentationFormat>
  <Paragraphs>67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Классный шаблон</vt:lpstr>
      <vt:lpstr>Объект упаковщика для оболочки</vt:lpstr>
      <vt:lpstr>Слайд 1</vt:lpstr>
      <vt:lpstr>Цель работы</vt:lpstr>
      <vt:lpstr>Задачи</vt:lpstr>
      <vt:lpstr>Направления работы</vt:lpstr>
      <vt:lpstr>Слайд 5</vt:lpstr>
      <vt:lpstr>ШСП  одно из направлений профилактической работы педагога-психолога</vt:lpstr>
      <vt:lpstr>Почему неоходима служба примирения в школе?</vt:lpstr>
      <vt:lpstr>Медиация</vt:lpstr>
      <vt:lpstr>  восстановительная медиация  </vt:lpstr>
      <vt:lpstr>Школьная служба примирения это: </vt:lpstr>
      <vt:lpstr>Слайд 11</vt:lpstr>
      <vt:lpstr>Формы работы  </vt:lpstr>
      <vt:lpstr>Слайд 13</vt:lpstr>
      <vt:lpstr>занятия о дружбе  </vt:lpstr>
      <vt:lpstr>Групповые занятия с элементами тренингов</vt:lpstr>
      <vt:lpstr>Игровая программа «созвездие»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шаблон</dc:title>
  <dc:creator>Марина</dc:creator>
  <cp:lastModifiedBy>user</cp:lastModifiedBy>
  <cp:revision>98</cp:revision>
  <dcterms:created xsi:type="dcterms:W3CDTF">2010-04-15T18:38:14Z</dcterms:created>
  <dcterms:modified xsi:type="dcterms:W3CDTF">2017-01-30T10:45:02Z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  <property fmtid="{D5CDD505-2E9C-101B-9397-08002B2CF9AE}" pid="3" name="ContentTypeId">
    <vt:lpwstr>0x0101006C4FDA405637744C9466FB1C8F6CE978</vt:lpwstr>
  </property>
  <property fmtid="{D5CDD505-2E9C-101B-9397-08002B2CF9AE}" pid="4" name="_dlc_DocIdItemGuid">
    <vt:lpwstr>a34c3d37-9509-4ff5-adc6-119bec660705</vt:lpwstr>
  </property>
</Properties>
</file>