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76" r:id="rId4"/>
    <p:sldId id="289" r:id="rId5"/>
    <p:sldId id="258" r:id="rId6"/>
    <p:sldId id="262" r:id="rId7"/>
    <p:sldId id="274" r:id="rId8"/>
    <p:sldId id="278" r:id="rId9"/>
    <p:sldId id="263" r:id="rId10"/>
    <p:sldId id="283" r:id="rId11"/>
    <p:sldId id="284" r:id="rId12"/>
    <p:sldId id="264" r:id="rId13"/>
    <p:sldId id="280" r:id="rId14"/>
    <p:sldId id="286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07275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714884"/>
            <a:ext cx="71438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Жердев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Владимир Васильевич,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физической культуры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МБОУ СОШ №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Кострома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2" descr="C:\Users\Asus\Desktop\Жердев В.В\img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341947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Работая над проблемой «Здоровьесберегающие технологии на уроках физической культуры», я использую самые разнообразные методы я использую самые разнообразные формы урока: игровая, соревнования,   метод круговой тренировки.    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Asus\Desktop\всё в месте\дебют\дебюд\027.JPG"/>
          <p:cNvPicPr>
            <a:picLocks noChangeAspect="1" noChangeArrowheads="1"/>
          </p:cNvPicPr>
          <p:nvPr/>
        </p:nvPicPr>
        <p:blipFill>
          <a:blip r:embed="rId3" cstate="print"/>
          <a:srcRect l="21324" t="18670" r="32830"/>
          <a:stretch>
            <a:fillRect/>
          </a:stretch>
        </p:blipFill>
        <p:spPr bwMode="auto">
          <a:xfrm>
            <a:off x="214282" y="3000372"/>
            <a:ext cx="3071834" cy="3453586"/>
          </a:xfrm>
          <a:prstGeom prst="rect">
            <a:avLst/>
          </a:prstGeom>
          <a:noFill/>
        </p:spPr>
      </p:pic>
      <p:pic>
        <p:nvPicPr>
          <p:cNvPr id="4099" name="Picture 3" descr="C:\Users\Asus\Desktop\всё в месте\дебют\дебюд\062.JPG"/>
          <p:cNvPicPr>
            <a:picLocks noChangeAspect="1" noChangeArrowheads="1"/>
          </p:cNvPicPr>
          <p:nvPr/>
        </p:nvPicPr>
        <p:blipFill>
          <a:blip r:embed="rId4" cstate="print"/>
          <a:srcRect l="28302" t="12783" r="32075" b="5726"/>
          <a:stretch>
            <a:fillRect/>
          </a:stretch>
        </p:blipFill>
        <p:spPr bwMode="auto">
          <a:xfrm>
            <a:off x="3500430" y="2714620"/>
            <a:ext cx="1500198" cy="3643338"/>
          </a:xfrm>
          <a:prstGeom prst="rect">
            <a:avLst/>
          </a:prstGeom>
          <a:noFill/>
        </p:spPr>
      </p:pic>
      <p:pic>
        <p:nvPicPr>
          <p:cNvPr id="4101" name="Picture 5" descr="C:\Users\Asus\Desktop\всё в месте\дебют\дебюд\001.JPG"/>
          <p:cNvPicPr>
            <a:picLocks noChangeAspect="1" noChangeArrowheads="1"/>
          </p:cNvPicPr>
          <p:nvPr/>
        </p:nvPicPr>
        <p:blipFill>
          <a:blip r:embed="rId5" cstate="print"/>
          <a:srcRect l="7975" t="22694" r="2445" b="10861"/>
          <a:stretch>
            <a:fillRect/>
          </a:stretch>
        </p:blipFill>
        <p:spPr bwMode="auto">
          <a:xfrm>
            <a:off x="5286380" y="3571876"/>
            <a:ext cx="335758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 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Пропагандирую здоровый образ жизни своим примером. </a:t>
            </a:r>
          </a:p>
        </p:txBody>
      </p:sp>
      <p:pic>
        <p:nvPicPr>
          <p:cNvPr id="1027" name="Picture 3" descr="C:\Users\Asus\Desktop\жердев в в\img368.jpg"/>
          <p:cNvPicPr>
            <a:picLocks noChangeAspect="1" noChangeArrowheads="1"/>
          </p:cNvPicPr>
          <p:nvPr/>
        </p:nvPicPr>
        <p:blipFill>
          <a:blip r:embed="rId3"/>
          <a:srcRect l="37031" r="12183"/>
          <a:stretch>
            <a:fillRect/>
          </a:stretch>
        </p:blipFill>
        <p:spPr bwMode="auto">
          <a:xfrm>
            <a:off x="214282" y="2285992"/>
            <a:ext cx="3429024" cy="4071966"/>
          </a:xfrm>
          <a:prstGeom prst="rect">
            <a:avLst/>
          </a:prstGeom>
          <a:noFill/>
        </p:spPr>
      </p:pic>
      <p:pic>
        <p:nvPicPr>
          <p:cNvPr id="5122" name="Picture 2" descr="C:\Users\Asus\Desktop\Жердев В.В\img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5786478" cy="235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Дом\Рабочий стол\Косарев\x_26e313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27"/>
            <a:ext cx="9144000" cy="68083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6786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3200" b="1" dirty="0" smtClean="0">
                <a:solidFill>
                  <a:schemeClr val="bg1"/>
                </a:solidFill>
              </a:rPr>
              <a:t>Я считаю, что учитель всегда отличается  особым отношением к детству, как уникальному, неповторимому периоду человеческой жизни и каждой детской личности как самоценности.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7929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          Сухомлинский не раз говорил о том, что общение с детьми должно основываться на твердом фундаменте </a:t>
            </a:r>
            <a:r>
              <a:rPr lang="ru-RU" sz="3200" b="1" dirty="0" smtClean="0">
                <a:solidFill>
                  <a:srgbClr val="FF0000"/>
                </a:solidFill>
              </a:rPr>
              <a:t>любви </a:t>
            </a:r>
            <a:r>
              <a:rPr lang="ru-RU" sz="2800" b="1" dirty="0" smtClean="0">
                <a:solidFill>
                  <a:srgbClr val="FFFF00"/>
                </a:solidFill>
              </a:rPr>
              <a:t>к ним. Но научиться любить детей нельзя ни в каком учебном заведении, ни по каким книгам.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6146" name="Picture 2" descr="C:\Users\Asus\Desktop\всё в месте\пионер\SAM_7226.JPG"/>
          <p:cNvPicPr>
            <a:picLocks noChangeAspect="1" noChangeArrowheads="1"/>
          </p:cNvPicPr>
          <p:nvPr/>
        </p:nvPicPr>
        <p:blipFill>
          <a:blip r:embed="rId3" cstate="print"/>
          <a:srcRect l="14455" t="16952" r="13271" b="14347"/>
          <a:stretch>
            <a:fillRect/>
          </a:stretch>
        </p:blipFill>
        <p:spPr bwMode="auto">
          <a:xfrm>
            <a:off x="1142976" y="2571720"/>
            <a:ext cx="66437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64291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429684" cy="62170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Мои основные принципы работы: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исключаю методы принуждения и применяю только методы, которые вызывают радость от занятий и от достижения результата, способствуют движению вперед и развитию ребенка;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 ставлю «трудную цель», обеспечивающую постепенное развитие волевых качеств, личной ответственности, веру в возможность преодоления трудностей;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работаю на «опережение», заключающееся в ускоренном развитии сильных, наиболее способных в данном виде двигательной деятельности (физических упражнений) учеников;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в любой ситуации помню о долге, честности и порядочности;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 признаю и исправляю свои ошибки, допущенные при общении;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имею мужество пересмотреть свой метод, свою тактику общения, если оно не получается или получается плохо.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Дом\Рабочий стол\Косарев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Хочу, чтобы дети говорили перед моими уроками: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3929066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«</a:t>
            </a:r>
            <a:r>
              <a:rPr lang="ru-RU" sz="4400" b="1" dirty="0" err="1" smtClean="0">
                <a:solidFill>
                  <a:schemeClr val="bg1"/>
                </a:solidFill>
              </a:rPr>
              <a:t>Физкульт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000636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УРА!»</a:t>
            </a:r>
            <a:endParaRPr lang="ru-RU" sz="8000" dirty="0"/>
          </a:p>
        </p:txBody>
      </p:sp>
      <p:pic>
        <p:nvPicPr>
          <p:cNvPr id="7170" name="Picture 2" descr="C:\Users\Asus\Desktop\всё в месте\победители\P100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2578560" cy="2291086"/>
          </a:xfrm>
          <a:prstGeom prst="rect">
            <a:avLst/>
          </a:prstGeom>
          <a:noFill/>
        </p:spPr>
      </p:pic>
      <p:pic>
        <p:nvPicPr>
          <p:cNvPr id="7171" name="Picture 3" descr="C:\Users\Asus\Desktop\всё в месте\победители\P1000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00306"/>
            <a:ext cx="4534228" cy="2388769"/>
          </a:xfrm>
          <a:prstGeom prst="rect">
            <a:avLst/>
          </a:prstGeom>
          <a:noFill/>
        </p:spPr>
      </p:pic>
      <p:pic>
        <p:nvPicPr>
          <p:cNvPr id="7172" name="Picture 4" descr="C:\Users\Asus\Desktop\всё в месте\победители\P1000482.JPG"/>
          <p:cNvPicPr>
            <a:picLocks noChangeAspect="1" noChangeArrowheads="1"/>
          </p:cNvPicPr>
          <p:nvPr/>
        </p:nvPicPr>
        <p:blipFill>
          <a:blip r:embed="rId5" cstate="print"/>
          <a:srcRect t="9902"/>
          <a:stretch>
            <a:fillRect/>
          </a:stretch>
        </p:blipFill>
        <p:spPr bwMode="auto">
          <a:xfrm>
            <a:off x="3143240" y="4352528"/>
            <a:ext cx="4257866" cy="2505472"/>
          </a:xfrm>
          <a:prstGeom prst="rect">
            <a:avLst/>
          </a:prstGeom>
          <a:noFill/>
        </p:spPr>
      </p:pic>
      <p:pic>
        <p:nvPicPr>
          <p:cNvPr id="7173" name="Picture 5" descr="C:\Users\Asus\Desktop\всё в месте\победители\P1000657.JPG"/>
          <p:cNvPicPr>
            <a:picLocks noChangeAspect="1" noChangeArrowheads="1"/>
          </p:cNvPicPr>
          <p:nvPr/>
        </p:nvPicPr>
        <p:blipFill>
          <a:blip r:embed="rId6" cstate="print"/>
          <a:srcRect l="31751" t="19844" r="42947"/>
          <a:stretch>
            <a:fillRect/>
          </a:stretch>
        </p:blipFill>
        <p:spPr bwMode="auto">
          <a:xfrm>
            <a:off x="7715272" y="3071810"/>
            <a:ext cx="1214446" cy="288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Немного о себе.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Родился я в городе Кострома.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Учился в школе № 27.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Окончил Ивановский государственный педагогический университет имени Д. А. Фурманова.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</a:p>
        </p:txBody>
      </p:sp>
      <p:pic>
        <p:nvPicPr>
          <p:cNvPr id="2051" name="Picture 3" descr="C:\Users\Asus\Desktop\жердев в в\img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85992"/>
            <a:ext cx="599598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9058" y="285728"/>
            <a:ext cx="50006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   Свою педагогическую деятельность начинал директором ДЮСШ (1970-1974)</a:t>
            </a:r>
          </a:p>
          <a:p>
            <a:pPr algn="ctr"/>
            <a:r>
              <a:rPr lang="ru-RU" sz="3600" b="1" dirty="0" smtClean="0"/>
              <a:t>1974-1993-тренер по конькобежному спорту. </a:t>
            </a:r>
          </a:p>
          <a:p>
            <a:pPr algn="ctr"/>
            <a:r>
              <a:rPr lang="ru-RU" sz="3600" b="1" dirty="0" smtClean="0"/>
              <a:t>С 1993 в МБОУ СОШ №27 г. Кострома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Дом\Рабочий стол\Косарев\511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9"/>
            <a:ext cx="9358346" cy="6862609"/>
          </a:xfrm>
          <a:prstGeom prst="rect">
            <a:avLst/>
          </a:prstGeom>
          <a:noFill/>
        </p:spPr>
      </p:pic>
      <p:pic>
        <p:nvPicPr>
          <p:cNvPr id="1026" name="Picture 2" descr="C:\Users\Asus\Desktop\Жердев В.В\img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714644" cy="2857520"/>
          </a:xfrm>
          <a:prstGeom prst="rect">
            <a:avLst/>
          </a:prstGeom>
          <a:noFill/>
        </p:spPr>
      </p:pic>
      <p:pic>
        <p:nvPicPr>
          <p:cNvPr id="1027" name="Picture 3" descr="C:\Users\Asus\Desktop\Жердев В.В\img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05"/>
            <a:ext cx="2714644" cy="2857519"/>
          </a:xfrm>
          <a:prstGeom prst="rect">
            <a:avLst/>
          </a:prstGeom>
          <a:noFill/>
        </p:spPr>
      </p:pic>
      <p:pic>
        <p:nvPicPr>
          <p:cNvPr id="1028" name="Picture 4" descr="C:\Users\Asus\Desktop\Жердев В.В\img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04"/>
            <a:ext cx="2786082" cy="2857520"/>
          </a:xfrm>
          <a:prstGeom prst="rect">
            <a:avLst/>
          </a:prstGeom>
          <a:noFill/>
        </p:spPr>
      </p:pic>
      <p:pic>
        <p:nvPicPr>
          <p:cNvPr id="1029" name="Picture 5" descr="C:\Users\Asus\Desktop\Жердев В.В\img3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429000"/>
            <a:ext cx="2779288" cy="3429000"/>
          </a:xfrm>
          <a:prstGeom prst="rect">
            <a:avLst/>
          </a:prstGeom>
          <a:noFill/>
        </p:spPr>
      </p:pic>
      <p:pic>
        <p:nvPicPr>
          <p:cNvPr id="1030" name="Picture 6" descr="C:\Users\Asus\Desktop\Жердев В.В\img3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286125"/>
            <a:ext cx="2967990" cy="3571876"/>
          </a:xfrm>
          <a:prstGeom prst="rect">
            <a:avLst/>
          </a:prstGeom>
          <a:noFill/>
        </p:spPr>
      </p:pic>
      <p:pic>
        <p:nvPicPr>
          <p:cNvPr id="1031" name="Picture 7" descr="C:\Users\Asus\Desktop\Жердев В.В\img3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286124"/>
            <a:ext cx="3071834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Моя семья – моё богатство!!!</a:t>
            </a:r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50" name="Picture 2" descr="C:\Users\Asus\Desktop\жердев в в\img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5208587" cy="3452813"/>
          </a:xfrm>
          <a:prstGeom prst="rect">
            <a:avLst/>
          </a:prstGeom>
          <a:noFill/>
        </p:spPr>
      </p:pic>
      <p:pic>
        <p:nvPicPr>
          <p:cNvPr id="2051" name="Picture 3" descr="C:\Users\Asus\Desktop\жердев в в\img366.jpg"/>
          <p:cNvPicPr>
            <a:picLocks noChangeAspect="1" noChangeArrowheads="1"/>
          </p:cNvPicPr>
          <p:nvPr/>
        </p:nvPicPr>
        <p:blipFill>
          <a:blip r:embed="rId4" cstate="print"/>
          <a:srcRect l="9181" t="6733" r="9159" b="12113"/>
          <a:stretch>
            <a:fillRect/>
          </a:stretch>
        </p:blipFill>
        <p:spPr bwMode="auto">
          <a:xfrm>
            <a:off x="5000596" y="3500438"/>
            <a:ext cx="414340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58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Путешествие!!!</a:t>
            </a:r>
          </a:p>
          <a:p>
            <a:pPr algn="ctr"/>
            <a:r>
              <a:rPr lang="ru-RU" sz="6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3074" name="Picture 2" descr="C:\Users\Asus\Desktop\Жердев В.В\img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143404" cy="3416300"/>
          </a:xfrm>
          <a:prstGeom prst="rect">
            <a:avLst/>
          </a:prstGeom>
          <a:noFill/>
        </p:spPr>
      </p:pic>
      <p:pic>
        <p:nvPicPr>
          <p:cNvPr id="3075" name="Picture 3" descr="C:\Users\Asus\Desktop\Жердев В.В\img3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736"/>
            <a:ext cx="3786214" cy="3416300"/>
          </a:xfrm>
          <a:prstGeom prst="rect">
            <a:avLst/>
          </a:prstGeom>
          <a:noFill/>
        </p:spPr>
      </p:pic>
      <p:pic>
        <p:nvPicPr>
          <p:cNvPr id="3076" name="Picture 4" descr="C:\Users\Asus\Desktop\Жердев В.В\img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71942"/>
            <a:ext cx="2357454" cy="298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Современные реалии таковы, что физкультура в школе решает задачи не только сохранения и укрепления здоровья, но и повышения уровня общительности ребенка, развития стрессоустойчивости, мобильности, коммуникабельности, толерантности, приобщения детей и молодежи к здоровому, физкультурно-спортивному стилю жизни и поведению.</a:t>
            </a: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C:\Users\Asus\Desktop\всё в месте\дебют\Новая папка\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876"/>
            <a:ext cx="207170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Дом\Рабочий стол\Косарев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6" y="0"/>
            <a:ext cx="907096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Гиппократ говорил: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жизнь». </a:t>
            </a:r>
          </a:p>
          <a:p>
            <a:endParaRPr lang="ru-RU" sz="2000" dirty="0"/>
          </a:p>
        </p:txBody>
      </p:sp>
      <p:pic>
        <p:nvPicPr>
          <p:cNvPr id="2050" name="Picture 2" descr="C:\Users\Asus\Desktop\всё в месте\дебют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785616" cy="504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ом\Рабочий стол\Косарев\UIRSJf-W-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выносливость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178592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ловкость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257174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быстрота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335756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гибкость,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85992"/>
            <a:ext cx="34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воспитанные в детстве, во взрослой жизни– это высокий уровень работоспособности!  </a:t>
            </a:r>
          </a:p>
        </p:txBody>
      </p:sp>
      <p:pic>
        <p:nvPicPr>
          <p:cNvPr id="2" name="Picture 2" descr="C:\Users\Asus\Desktop\всё в месте\дебют\дебюд\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38576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2ed84cf1d3f6182bcd4895bbc84a8b91b61ec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D76542A93D510745BFAA1AC8C8715089" ma:contentTypeVersion="49" ma:contentTypeDescription="Отправка изображения или фотографии." ma:contentTypeScope="" ma:versionID="0d79ac1450502e1194de0be95a9bcc82">
  <xsd:schema xmlns:xsd="http://www.w3.org/2001/XMLSchema" xmlns:xs="http://www.w3.org/2001/XMLSchema" xmlns:p="http://schemas.microsoft.com/office/2006/metadata/properties" xmlns:ns1="http://schemas.microsoft.com/sharepoint/v3" xmlns:ns3="4a252ca3-5a62-4c1c-90a6-29f4710e47f8" targetNamespace="http://schemas.microsoft.com/office/2006/metadata/properties" ma:root="true" ma:fieldsID="e195cd59032998da12a83329285bfd60" ns1:_="" ns3:_="">
    <xsd:import namespace="http://schemas.microsoft.com/sharepoint/v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27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4a252ca3-5a62-4c1c-90a6-29f4710e47f8">AWJJH2MPE6E2-1026465318-24</_dlc_DocId>
    <_dlc_DocIdUrl xmlns="4a252ca3-5a62-4c1c-90a6-29f4710e47f8">
      <Url>http://xn--44-6kcadhwnl3cfdx.xn--p1ai/Kostroma_EDU/Kos-Sch-27/11/_layouts/15/DocIdRedir.aspx?ID=AWJJH2MPE6E2-1026465318-24</Url>
      <Description>AWJJH2MPE6E2-1026465318-24</Description>
    </_dlc_DocIdUrl>
  </documentManagement>
</p:properties>
</file>

<file path=customXml/itemProps1.xml><?xml version="1.0" encoding="utf-8"?>
<ds:datastoreItem xmlns:ds="http://schemas.openxmlformats.org/officeDocument/2006/customXml" ds:itemID="{6031358B-F539-48AC-B94F-D60C34876B14}"/>
</file>

<file path=customXml/itemProps2.xml><?xml version="1.0" encoding="utf-8"?>
<ds:datastoreItem xmlns:ds="http://schemas.openxmlformats.org/officeDocument/2006/customXml" ds:itemID="{80FA87F0-9B6F-46A0-A5A1-FD2132CB2AE0}"/>
</file>

<file path=customXml/itemProps3.xml><?xml version="1.0" encoding="utf-8"?>
<ds:datastoreItem xmlns:ds="http://schemas.openxmlformats.org/officeDocument/2006/customXml" ds:itemID="{78E316EE-1595-4451-8698-5398D75CA8E0}"/>
</file>

<file path=customXml/itemProps4.xml><?xml version="1.0" encoding="utf-8"?>
<ds:datastoreItem xmlns:ds="http://schemas.openxmlformats.org/officeDocument/2006/customXml" ds:itemID="{AC48E3C1-7E1B-44CE-80A6-221B7DDD8614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442</TotalTime>
  <Words>327</Words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keywords/>
  <cp:lastModifiedBy>user</cp:lastModifiedBy>
  <cp:revision>55</cp:revision>
  <dcterms:modified xsi:type="dcterms:W3CDTF">2014-11-28T08:08:34Z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0x01010200D76542A93D510745BFAA1AC8C8715089</vt:lpwstr>
  </property>
  <property fmtid="{D5CDD505-2E9C-101B-9397-08002B2CF9AE}" pid="3" name="_dlc_DocIdItemGuid">
    <vt:lpwstr>3d237e6a-3154-4192-8064-e300bbbe9a53</vt:lpwstr>
  </property>
</Properties>
</file>