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5"/>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9283" autoAdjust="0"/>
  </p:normalViewPr>
  <p:slideViewPr>
    <p:cSldViewPr snapToGrid="0">
      <p:cViewPr varScale="1">
        <p:scale>
          <a:sx n="73" d="100"/>
          <a:sy n="73" d="100"/>
        </p:scale>
        <p:origin x="-1320" y="-90"/>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28.03.2017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a:p>
        </p:txBody>
      </p:sp>
    </p:spTree>
    <p:extLst>
      <p:ext uri="{BB962C8B-B14F-4D97-AF65-F5344CB8AC3E}">
        <p14:creationId xmlns:p14="http://schemas.microsoft.com/office/powerpoint/2010/main" xmlns=""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28.03.2017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p:spPr>
      </p:pic>
    </p:spTree>
    <p:extLst>
      <p:ext uri="{BB962C8B-B14F-4D97-AF65-F5344CB8AC3E}">
        <p14:creationId xmlns:p14="http://schemas.microsoft.com/office/powerpoint/2010/main" xmlns=""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geograf.info/zanimatelnaja-geografija/images/taumatawhakatangihangakoauauotamateaturipukakapikimaungahoronukupokaiwhenuakitanatahu-big.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8" name="Заголовок 1"/>
          <p:cNvSpPr>
            <a:spLocks noGrp="1"/>
          </p:cNvSpPr>
          <p:nvPr>
            <p:ph type="ctrTitle"/>
          </p:nvPr>
        </p:nvSpPr>
        <p:spPr>
          <a:xfrm>
            <a:off x="3670663" y="0"/>
            <a:ext cx="5309564" cy="187660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i="1" dirty="0" smtClean="0">
                <a:solidFill>
                  <a:srgbClr val="C00000"/>
                </a:solidFill>
                <a:latin typeface="Georgia" pitchFamily="18" charset="0"/>
              </a:rPr>
              <a:t/>
            </a:r>
            <a:br>
              <a:rPr lang="ru-RU" sz="2400" b="1" i="1" dirty="0" smtClean="0">
                <a:solidFill>
                  <a:srgbClr val="C00000"/>
                </a:solidFill>
                <a:latin typeface="Georgia" pitchFamily="18" charset="0"/>
              </a:rPr>
            </a:br>
            <a:r>
              <a:rPr lang="ru-RU" sz="2800" b="1" i="1" dirty="0" smtClean="0">
                <a:solidFill>
                  <a:srgbClr val="C00000"/>
                </a:solidFill>
                <a:latin typeface="Georgia" pitchFamily="18" charset="0"/>
              </a:rPr>
              <a:t>Занимательные географические названия</a:t>
            </a:r>
            <a:endParaRPr lang="ru-RU" sz="2800" b="1" i="1" dirty="0">
              <a:solidFill>
                <a:srgbClr val="C00000"/>
              </a:solidFill>
              <a:latin typeface="Georgia" pitchFamily="18" charset="0"/>
            </a:endParaRPr>
          </a:p>
        </p:txBody>
      </p:sp>
      <p:sp>
        <p:nvSpPr>
          <p:cNvPr id="19" name="Подзаголовок 2"/>
          <p:cNvSpPr>
            <a:spLocks noGrp="1"/>
          </p:cNvSpPr>
          <p:nvPr>
            <p:ph type="subTitle" idx="1"/>
          </p:nvPr>
        </p:nvSpPr>
        <p:spPr>
          <a:xfrm>
            <a:off x="5417382" y="6101705"/>
            <a:ext cx="3517612" cy="485870"/>
          </a:xfrm>
        </p:spPr>
        <p:txBody>
          <a:bodyPr>
            <a:noAutofit/>
          </a:bodyPr>
          <a:lstStyle/>
          <a:p>
            <a:r>
              <a:rPr lang="ru-RU" sz="1400" b="1" dirty="0" smtClean="0">
                <a:ln w="12700">
                  <a:solidFill>
                    <a:schemeClr val="tx2">
                      <a:satMod val="155000"/>
                    </a:schemeClr>
                  </a:solidFill>
                  <a:prstDash val="solid"/>
                </a:ln>
              </a:rPr>
              <a:t>Автор: Смирнова Ольга Сергеевна. Учитель географии МОУ гимназии №1 города Галича Костромской области</a:t>
            </a:r>
            <a:endParaRPr lang="ru-RU" sz="1400" b="1" dirty="0">
              <a:ln w="12700">
                <a:solidFill>
                  <a:schemeClr val="tx2">
                    <a:satMod val="155000"/>
                  </a:schemeClr>
                </a:solidFill>
                <a:prstDash val="solid"/>
              </a:ln>
            </a:endParaRPr>
          </a:p>
        </p:txBody>
      </p:sp>
    </p:spTree>
    <p:extLst>
      <p:ext uri="{BB962C8B-B14F-4D97-AF65-F5344CB8AC3E}">
        <p14:creationId xmlns:p14="http://schemas.microsoft.com/office/powerpoint/2010/main" xmlns="" val="16938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310640" y="2150923"/>
            <a:ext cx="7035801" cy="1266826"/>
            <a:chOff x="1248" y="1440"/>
            <a:chExt cx="4432" cy="798"/>
          </a:xfrm>
        </p:grpSpPr>
        <p:sp>
          <p:nvSpPr>
            <p:cNvPr id="80"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936" y="1482"/>
              <a:ext cx="3744" cy="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От французского </a:t>
              </a:r>
              <a:r>
                <a:rPr lang="ru-RU" sz="2400" b="1" dirty="0" smtClean="0"/>
                <a:t>города </a:t>
              </a:r>
              <a:r>
                <a:rPr lang="ru-RU" sz="2400" b="1" dirty="0" err="1" smtClean="0"/>
                <a:t>Пломбьер</a:t>
              </a:r>
              <a:r>
                <a:rPr lang="ru-RU" sz="2400" b="1" dirty="0" smtClean="0"/>
                <a:t> </a:t>
              </a:r>
              <a:r>
                <a:rPr lang="ru-RU" sz="2400" dirty="0" smtClean="0"/>
                <a:t>образовалось название сорта мороженого – </a:t>
              </a:r>
              <a:r>
                <a:rPr lang="ru-RU" sz="2400" b="1" dirty="0" smtClean="0"/>
                <a:t>пломбир</a:t>
              </a:r>
              <a:r>
                <a:rPr lang="ru-RU" sz="2400" dirty="0" smtClean="0"/>
                <a:t>. </a:t>
              </a:r>
              <a:endParaRPr lang="en-US" sz="2400" dirty="0"/>
            </a:p>
          </p:txBody>
        </p:sp>
        <p:sp>
          <p:nvSpPr>
            <p:cNvPr id="82" name="Text Box 6"/>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4</a:t>
              </a:r>
            </a:p>
          </p:txBody>
        </p:sp>
      </p:grpSp>
      <p:sp>
        <p:nvSpPr>
          <p:cNvPr id="29" name="Заголовок 1"/>
          <p:cNvSpPr>
            <a:spLocks noGrp="1"/>
          </p:cNvSpPr>
          <p:nvPr>
            <p:ph type="title"/>
          </p:nvPr>
        </p:nvSpPr>
        <p:spPr>
          <a:xfrm>
            <a:off x="235131" y="775723"/>
            <a:ext cx="8673737"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которые применяются нами в повседневной жизни в ином значении</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3074" name="Picture 2" descr="https://ci6.googleusercontent.com/proxy/mEBGe4clZzEHQ9bkfo4JPDWktVFn-pdpYHauiQDfJoh4JTSUcwZ76SEHi4lIlcLUHTH682opfoizDPxXnAITwUCC-5Du1x6CmxI5Y1ErbwRBSSBEPDVxklXjalNaCEPT0qUV84F3kWA=s0-d-e1-ft"/>
          <p:cNvPicPr>
            <a:picLocks noChangeAspect="1" noChangeArrowheads="1"/>
          </p:cNvPicPr>
          <p:nvPr/>
        </p:nvPicPr>
        <p:blipFill>
          <a:blip r:embed="rId2"/>
          <a:srcRect/>
          <a:stretch>
            <a:fillRect/>
          </a:stretch>
        </p:blipFill>
        <p:spPr bwMode="auto">
          <a:xfrm>
            <a:off x="3469250" y="3728797"/>
            <a:ext cx="5409203" cy="2775776"/>
          </a:xfrm>
          <a:prstGeom prst="rect">
            <a:avLst/>
          </a:prstGeom>
          <a:noFill/>
        </p:spPr>
      </p:pic>
      <p:pic>
        <p:nvPicPr>
          <p:cNvPr id="3076" name="Picture 4" descr="http://anjeny.ru/wa-data/public/shop/products/80/01/180/images/273/273.750x0.jpg"/>
          <p:cNvPicPr>
            <a:picLocks noChangeAspect="1" noChangeArrowheads="1"/>
          </p:cNvPicPr>
          <p:nvPr/>
        </p:nvPicPr>
        <p:blipFill>
          <a:blip r:embed="rId3"/>
          <a:srcRect l="13131" r="8618"/>
          <a:stretch>
            <a:fillRect/>
          </a:stretch>
        </p:blipFill>
        <p:spPr bwMode="auto">
          <a:xfrm>
            <a:off x="163773" y="3698543"/>
            <a:ext cx="3343701" cy="2850737"/>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2"/>
          <p:cNvGrpSpPr>
            <a:grpSpLocks/>
          </p:cNvGrpSpPr>
          <p:nvPr/>
        </p:nvGrpSpPr>
        <p:grpSpPr bwMode="auto">
          <a:xfrm>
            <a:off x="564056" y="2235136"/>
            <a:ext cx="7952188" cy="971748"/>
            <a:chOff x="1273" y="3244"/>
            <a:chExt cx="2603" cy="291"/>
          </a:xfrm>
        </p:grpSpPr>
        <p:sp>
          <p:nvSpPr>
            <p:cNvPr id="100" name="Rectangle 24"/>
            <p:cNvSpPr>
              <a:spLocks noChangeArrowheads="1"/>
            </p:cNvSpPr>
            <p:nvPr/>
          </p:nvSpPr>
          <p:spPr bwMode="gray">
            <a:xfrm rot="3419336">
              <a:off x="1276" y="3244"/>
              <a:ext cx="177" cy="183"/>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1665" y="3272"/>
              <a:ext cx="2211" cy="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От речки </a:t>
              </a:r>
              <a:r>
                <a:rPr lang="ru-RU" sz="2400" b="1" dirty="0" err="1" smtClean="0"/>
                <a:t>Торто</a:t>
              </a:r>
              <a:r>
                <a:rPr lang="ru-RU" sz="2400" dirty="0" smtClean="0"/>
                <a:t>, протекающей на острове Сицилия, образовалось название – </a:t>
              </a:r>
              <a:r>
                <a:rPr lang="ru-RU" sz="2400" b="1" dirty="0" smtClean="0"/>
                <a:t>торт</a:t>
              </a:r>
              <a:r>
                <a:rPr lang="ru-RU" sz="2400" dirty="0" smtClean="0"/>
                <a:t>.</a:t>
              </a:r>
              <a:endParaRPr lang="ru-RU" sz="2400" dirty="0"/>
            </a:p>
          </p:txBody>
        </p:sp>
        <p:sp>
          <p:nvSpPr>
            <p:cNvPr id="102"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5</a:t>
              </a:r>
            </a:p>
          </p:txBody>
        </p:sp>
      </p:grpSp>
      <p:sp>
        <p:nvSpPr>
          <p:cNvPr id="29" name="Заголовок 1"/>
          <p:cNvSpPr>
            <a:spLocks noGrp="1"/>
          </p:cNvSpPr>
          <p:nvPr>
            <p:ph type="title"/>
          </p:nvPr>
        </p:nvSpPr>
        <p:spPr>
          <a:xfrm>
            <a:off x="235131" y="775723"/>
            <a:ext cx="8673737"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которые применяются нами в повседневной жизни в ином значении</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2050" name="Picture 2" descr="http://premiumct.ru/public/city/102.9.jpg"/>
          <p:cNvPicPr>
            <a:picLocks noChangeAspect="1" noChangeArrowheads="1"/>
          </p:cNvPicPr>
          <p:nvPr/>
        </p:nvPicPr>
        <p:blipFill>
          <a:blip r:embed="rId2"/>
          <a:srcRect b="13235"/>
          <a:stretch>
            <a:fillRect/>
          </a:stretch>
        </p:blipFill>
        <p:spPr bwMode="auto">
          <a:xfrm>
            <a:off x="4101739" y="3416867"/>
            <a:ext cx="4836432" cy="2801053"/>
          </a:xfrm>
          <a:prstGeom prst="rect">
            <a:avLst/>
          </a:prstGeom>
          <a:noFill/>
        </p:spPr>
      </p:pic>
      <p:pic>
        <p:nvPicPr>
          <p:cNvPr id="2052" name="Picture 4" descr="https://im1-tub-ru.yandex.net/i?id=a74a5c0a2da281ec0852f9936de326b9&amp;n=33&amp;h=215&amp;w=389"/>
          <p:cNvPicPr>
            <a:picLocks noChangeAspect="1" noChangeArrowheads="1"/>
          </p:cNvPicPr>
          <p:nvPr/>
        </p:nvPicPr>
        <p:blipFill>
          <a:blip r:embed="rId3"/>
          <a:srcRect/>
          <a:stretch>
            <a:fillRect/>
          </a:stretch>
        </p:blipFill>
        <p:spPr bwMode="auto">
          <a:xfrm>
            <a:off x="227513" y="3432583"/>
            <a:ext cx="3768046" cy="2759211"/>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2" y="488341"/>
            <a:ext cx="749808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Названия-ошибки </a:t>
            </a:r>
            <a:b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b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 географической карте</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grpSp>
        <p:nvGrpSpPr>
          <p:cNvPr id="4" name="Group 7"/>
          <p:cNvGrpSpPr>
            <a:grpSpLocks/>
          </p:cNvGrpSpPr>
          <p:nvPr/>
        </p:nvGrpSpPr>
        <p:grpSpPr bwMode="auto">
          <a:xfrm>
            <a:off x="1140822" y="1754411"/>
            <a:ext cx="7767638" cy="4524379"/>
            <a:chOff x="1248" y="1916"/>
            <a:chExt cx="4893" cy="2850"/>
          </a:xfrm>
        </p:grpSpPr>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2010" y="1916"/>
              <a:ext cx="4131" cy="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После высадки на лесистом берегу, один путешественник задал вопрос, вышедшим навстречу местным жителям, живущих в вигвамах: какое название имеет данная местность. Жители не поняли вопрос чужеземца и ответили что-то вроде «Каната» либо «Канада». Мореплаватель решил, что это Канада и нанёс обозначение на свою карту. Однако это было большой ошибкой. На самом же деле «Канада» в переводе с ирокезского языка означает «селение» либо «поселок».</a:t>
              </a:r>
            </a:p>
            <a:p>
              <a:pPr algn="l"/>
              <a:endParaRPr lang="en-US" sz="2400" dirty="0"/>
            </a:p>
          </p:txBody>
        </p:sp>
        <p:sp>
          <p:nvSpPr>
            <p:cNvPr id="87"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1</a:t>
              </a:r>
            </a:p>
          </p:txBody>
        </p:sp>
      </p:grpSp>
      <p:pic>
        <p:nvPicPr>
          <p:cNvPr id="1028" name="Picture 4" descr="http://perego-shop.ru/gallery/images/1421485_vigvam-indeicy.jpg"/>
          <p:cNvPicPr>
            <a:picLocks noChangeAspect="1" noChangeArrowheads="1"/>
          </p:cNvPicPr>
          <p:nvPr/>
        </p:nvPicPr>
        <p:blipFill>
          <a:blip r:embed="rId2" cstate="print"/>
          <a:srcRect/>
          <a:stretch>
            <a:fillRect/>
          </a:stretch>
        </p:blipFill>
        <p:spPr bwMode="auto">
          <a:xfrm>
            <a:off x="233953" y="2847084"/>
            <a:ext cx="2078173" cy="2770898"/>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944880" y="1225998"/>
            <a:ext cx="8016876" cy="5632454"/>
            <a:chOff x="1248" y="2200"/>
            <a:chExt cx="5050" cy="3548"/>
          </a:xfrm>
        </p:grpSpPr>
        <p:sp>
          <p:nvSpPr>
            <p:cNvPr id="90"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2322" y="2200"/>
              <a:ext cx="3976" cy="3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Остров Сахалин находится в водах Тихого океана. От материка Евразии он отделён достаточно узким Татарским проливом. Пролив был назван мореплавателем из Франции Ж.Ф. Лаперузом, исследовавшим данный район Тихого океана. Мореплаватель принял его за залив, который омывает полуостров Сахалин. По его мнению, местным населением были татары. Две первые ошибки были исправлены выдающимся русским мореплавателем Г.И. </a:t>
              </a:r>
              <a:r>
                <a:rPr lang="ru-RU" sz="2400" dirty="0" err="1" smtClean="0"/>
                <a:t>Невельским</a:t>
              </a:r>
              <a:r>
                <a:rPr lang="ru-RU" sz="2400" dirty="0" smtClean="0"/>
                <a:t>. Что касается последней, то ошибочное значение закрепилось и до сих пор, хоть и известно, что на берегах пролива проживают удэгейцы, а не татары.</a:t>
              </a:r>
              <a:endParaRPr lang="ru-RU" sz="2400" dirty="0"/>
            </a:p>
          </p:txBody>
        </p:sp>
        <p:sp>
          <p:nvSpPr>
            <p:cNvPr id="92"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2</a:t>
              </a:r>
            </a:p>
          </p:txBody>
        </p:sp>
      </p:grpSp>
      <p:sp>
        <p:nvSpPr>
          <p:cNvPr id="29" name="Заголовок 1"/>
          <p:cNvSpPr>
            <a:spLocks noGrp="1"/>
          </p:cNvSpPr>
          <p:nvPr>
            <p:ph type="title"/>
          </p:nvPr>
        </p:nvSpPr>
        <p:spPr>
          <a:xfrm>
            <a:off x="862151" y="305461"/>
            <a:ext cx="749808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Названия-ошибки </a:t>
            </a:r>
            <a:b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b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 географической карте</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29698" name="Picture 2" descr="https://1.bp.blogspot.com/-PN2z2Qx3kFY/VuOGP0EM3fI/AAAAAAAAEAA/f6kVah-ax2YBuzwP0SmPN-IlEvGCsCHTA/s1600/%25D0%259E._%25D0%25A1%25D0%25B0%25D1%2585%25D0%25B0%25D0%25BB%25D0%25B8%25D0%25BD.png"/>
          <p:cNvPicPr>
            <a:picLocks noChangeAspect="1" noChangeArrowheads="1"/>
          </p:cNvPicPr>
          <p:nvPr/>
        </p:nvPicPr>
        <p:blipFill>
          <a:blip r:embed="rId2"/>
          <a:srcRect l="19455" r="35936"/>
          <a:stretch>
            <a:fillRect/>
          </a:stretch>
        </p:blipFill>
        <p:spPr bwMode="auto">
          <a:xfrm>
            <a:off x="222069" y="2952207"/>
            <a:ext cx="2364376" cy="3360682"/>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490797" y="1416045"/>
            <a:ext cx="8326241" cy="5402267"/>
            <a:chOff x="1245" y="3172"/>
            <a:chExt cx="4466" cy="3403"/>
          </a:xfrm>
        </p:grpSpPr>
        <p:sp>
          <p:nvSpPr>
            <p:cNvPr id="95" name="Rectangle 19"/>
            <p:cNvSpPr>
              <a:spLocks noChangeArrowheads="1"/>
            </p:cNvSpPr>
            <p:nvPr/>
          </p:nvSpPr>
          <p:spPr bwMode="gray">
            <a:xfrm rot="3419336">
              <a:off x="1243" y="3256"/>
              <a:ext cx="268" cy="263"/>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1778" y="3172"/>
              <a:ext cx="3933" cy="3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300" dirty="0" smtClean="0"/>
                <a:t>В 1520 году был открыт Магелланов пролив, который отделял остров Огненная Земля от Южной Америки. Магеллан, проплывая через пролив вечером, с левого борта увидел большое количество огней. Видимо это были костры, которые зажгли местные жители. С этим и связано появление такого названия «</a:t>
              </a:r>
              <a:r>
                <a:rPr lang="ru-RU" sz="2300" dirty="0" err="1" smtClean="0"/>
                <a:t>Терра</a:t>
              </a:r>
              <a:r>
                <a:rPr lang="ru-RU" sz="2300" dirty="0" smtClean="0"/>
                <a:t> </a:t>
              </a:r>
              <a:r>
                <a:rPr lang="ru-RU" sz="2300" dirty="0" err="1" smtClean="0"/>
                <a:t>дель</a:t>
              </a:r>
              <a:r>
                <a:rPr lang="ru-RU" sz="2300" dirty="0" smtClean="0"/>
                <a:t> </a:t>
              </a:r>
              <a:r>
                <a:rPr lang="ru-RU" sz="2300" dirty="0" err="1" smtClean="0"/>
                <a:t>фуэго</a:t>
              </a:r>
              <a:r>
                <a:rPr lang="ru-RU" sz="2300" dirty="0" smtClean="0"/>
                <a:t>», что переводится как «Земля огней». Отношение картографов к данному названию было достаточно небрежное. Название связано с вулканической природой острова, хотя на самом деле на Огненной Земле не существует ни одного вулкана. Это является показательным примером того, что даже самая малая языковая погрешность может стать причиной несоответствия между названием географического объекта и его природными особенностями.</a:t>
              </a:r>
              <a:endParaRPr lang="ru-RU" sz="2300" dirty="0"/>
            </a:p>
          </p:txBody>
        </p:sp>
        <p:sp>
          <p:nvSpPr>
            <p:cNvPr id="97"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t>3</a:t>
              </a:r>
            </a:p>
          </p:txBody>
        </p:sp>
      </p:grpSp>
      <p:sp>
        <p:nvSpPr>
          <p:cNvPr id="29" name="Заголовок 1"/>
          <p:cNvSpPr>
            <a:spLocks noGrp="1"/>
          </p:cNvSpPr>
          <p:nvPr>
            <p:ph type="title"/>
          </p:nvPr>
        </p:nvSpPr>
        <p:spPr>
          <a:xfrm>
            <a:off x="862150" y="318524"/>
            <a:ext cx="749808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Названия-ошибки </a:t>
            </a:r>
            <a:b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b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 географической карте</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xmlns="" val="172425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775063" y="1589219"/>
            <a:ext cx="8069263" cy="4591054"/>
            <a:chOff x="1248" y="1440"/>
            <a:chExt cx="5083" cy="2892"/>
          </a:xfrm>
        </p:grpSpPr>
        <p:sp>
          <p:nvSpPr>
            <p:cNvPr id="80"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731" y="1482"/>
              <a:ext cx="4600" cy="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К берегам большой реки в 1542 году удалось выйти отряду испанских завоевателей, которые двинулись с запада Южной Америки вглубь материка на восток, перейдя через высокие горы. Взору завоевателям открылось индейское селение, для жителей которого было характерно наличие длинных волос и короткие одеяния в виде юбок. Попытка ограбить поселение оказалась безрезультатной, так как местные жители смогли дать отпор. Поселенцы испанцами были восприняты за амазонок из мифа Древней Греции. Название большой и полноводной реки Амазонки возникло в результате данной истории.</a:t>
              </a:r>
              <a:endParaRPr lang="ru-RU" sz="2400" dirty="0"/>
            </a:p>
          </p:txBody>
        </p:sp>
        <p:sp>
          <p:nvSpPr>
            <p:cNvPr id="82" name="Text Box 6"/>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4</a:t>
              </a:r>
            </a:p>
          </p:txBody>
        </p:sp>
      </p:grpSp>
      <p:sp>
        <p:nvSpPr>
          <p:cNvPr id="29" name="Заголовок 1"/>
          <p:cNvSpPr>
            <a:spLocks noGrp="1"/>
          </p:cNvSpPr>
          <p:nvPr>
            <p:ph type="title"/>
          </p:nvPr>
        </p:nvSpPr>
        <p:spPr>
          <a:xfrm>
            <a:off x="862150" y="318524"/>
            <a:ext cx="749808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Названия-ошибки </a:t>
            </a:r>
            <a:b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b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 географической карте</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xmlns="" val="172425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2"/>
          <p:cNvGrpSpPr>
            <a:grpSpLocks/>
          </p:cNvGrpSpPr>
          <p:nvPr/>
        </p:nvGrpSpPr>
        <p:grpSpPr bwMode="auto">
          <a:xfrm>
            <a:off x="552994" y="1482994"/>
            <a:ext cx="8161339" cy="4591053"/>
            <a:chOff x="1248" y="3230"/>
            <a:chExt cx="5141" cy="2892"/>
          </a:xfrm>
        </p:grpSpPr>
        <p:sp>
          <p:nvSpPr>
            <p:cNvPr id="100"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2299" y="3272"/>
              <a:ext cx="4090" cy="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Поразительная ошибка была допущена в процессе наименования самого большого острова на планете Гренландии. </a:t>
              </a:r>
              <a:r>
                <a:rPr lang="ru-RU" sz="2400" dirty="0" err="1" smtClean="0"/>
                <a:t>Эйрик</a:t>
              </a:r>
              <a:r>
                <a:rPr lang="ru-RU" sz="2400" dirty="0" smtClean="0"/>
                <a:t> </a:t>
              </a:r>
              <a:r>
                <a:rPr lang="ru-RU" sz="2400" dirty="0" err="1" smtClean="0"/>
                <a:t>Рауди</a:t>
              </a:r>
              <a:r>
                <a:rPr lang="ru-RU" sz="2400" dirty="0" smtClean="0"/>
                <a:t>, нормандский мореплаватель, дал название данному острову. Мореплаватель после продолжительного путешествия по просторам северной акватории Атлантического океана на свободных ото льда юго-восточных берегах неизвестной земли летом 981 года увидел густой зеленый ковер изо мхов и трав. Из-за чего и дал опрометчивое название Гренландия, что означает «зелёная страна».</a:t>
              </a:r>
              <a:endParaRPr lang="ru-RU" sz="2400" dirty="0"/>
            </a:p>
          </p:txBody>
        </p:sp>
        <p:sp>
          <p:nvSpPr>
            <p:cNvPr id="102"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5</a:t>
              </a:r>
            </a:p>
          </p:txBody>
        </p:sp>
      </p:grpSp>
      <p:sp>
        <p:nvSpPr>
          <p:cNvPr id="29" name="Заголовок 1"/>
          <p:cNvSpPr>
            <a:spLocks noGrp="1"/>
          </p:cNvSpPr>
          <p:nvPr>
            <p:ph type="title"/>
          </p:nvPr>
        </p:nvSpPr>
        <p:spPr>
          <a:xfrm>
            <a:off x="862150" y="318524"/>
            <a:ext cx="749808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Названия-ошибки </a:t>
            </a:r>
            <a:b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b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 географической карте</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26626" name="Picture 2" descr="http://dic.academic.ru/pictures/wiki/files/71/Greenland_42.74746W_71.57394N.jpg"/>
          <p:cNvPicPr>
            <a:picLocks noChangeAspect="1" noChangeArrowheads="1"/>
          </p:cNvPicPr>
          <p:nvPr/>
        </p:nvPicPr>
        <p:blipFill>
          <a:blip r:embed="rId2"/>
          <a:srcRect l="28137" r="24973"/>
          <a:stretch>
            <a:fillRect/>
          </a:stretch>
        </p:blipFill>
        <p:spPr bwMode="auto">
          <a:xfrm>
            <a:off x="222069" y="2584847"/>
            <a:ext cx="1932439" cy="3084434"/>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87" y="409964"/>
            <a:ext cx="8438604"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Географические названия </a:t>
            </a:r>
            <a:r>
              <a:rPr lang="ru-RU" sz="4800" b="1" spc="50" dirty="0" err="1" smtClean="0">
                <a:ln w="11430"/>
                <a:solidFill>
                  <a:schemeClr val="accent5">
                    <a:lumMod val="50000"/>
                  </a:schemeClr>
                </a:solidFill>
                <a:effectLst>
                  <a:outerShdw blurRad="76200" dist="50800" dir="5400000" algn="tl" rotWithShape="0">
                    <a:srgbClr val="000000">
                      <a:alpha val="65000"/>
                    </a:srgbClr>
                  </a:outerShdw>
                </a:effectLst>
                <a:latin typeface="+mn-lt"/>
              </a:rPr>
              <a:t>гулливеры</a:t>
            </a: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 и лилипуты</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grpSp>
        <p:nvGrpSpPr>
          <p:cNvPr id="4" name="Group 7"/>
          <p:cNvGrpSpPr>
            <a:grpSpLocks/>
          </p:cNvGrpSpPr>
          <p:nvPr/>
        </p:nvGrpSpPr>
        <p:grpSpPr bwMode="auto">
          <a:xfrm>
            <a:off x="435428" y="1674129"/>
            <a:ext cx="8499565" cy="4960941"/>
            <a:chOff x="1248" y="2030"/>
            <a:chExt cx="4777" cy="3125"/>
          </a:xfrm>
        </p:grpSpPr>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818" y="2072"/>
              <a:ext cx="4207" cy="3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Название водоема в американском штате Массачусетс состоит из более чем 40 букв и произнести его без остановок и с первого раза практически невозможно. Название этого озера - </a:t>
              </a:r>
              <a:r>
                <a:rPr lang="ru-RU" sz="2400" b="1" dirty="0" err="1" smtClean="0"/>
                <a:t>Чаргоггагоггманчауггагоггчаубунагунгамаугг</a:t>
              </a:r>
              <a:r>
                <a:rPr lang="ru-RU" sz="2400" b="1" dirty="0" smtClean="0"/>
                <a:t>.</a:t>
              </a:r>
              <a:r>
                <a:rPr lang="ru-RU" sz="2400" dirty="0" smtClean="0"/>
                <a:t> </a:t>
              </a:r>
            </a:p>
            <a:p>
              <a:pPr algn="just"/>
              <a:r>
                <a:rPr lang="ru-RU" sz="2400" dirty="0" smtClean="0"/>
                <a:t>Эта абракадабра в переводе с индейского языка данной местности обозначает: "Я буду ловить рыбу на этой стороне, ты будешь ловить на другой стороне, а посередине никто ничего не ловит". Именно таким образом заключили соглашение два индийских племени, которые жили когда-то по разные стороны. Таким образом, озеро и получило столь длинное название.</a:t>
              </a:r>
              <a:endParaRPr lang="en-US" sz="2400" dirty="0"/>
            </a:p>
          </p:txBody>
        </p:sp>
        <p:sp>
          <p:nvSpPr>
            <p:cNvPr id="87"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1</a:t>
              </a:r>
            </a:p>
          </p:txBody>
        </p:sp>
      </p:grpSp>
    </p:spTree>
    <p:extLst>
      <p:ext uri="{BB962C8B-B14F-4D97-AF65-F5344CB8AC3E}">
        <p14:creationId xmlns:p14="http://schemas.microsoft.com/office/powerpoint/2010/main" xmlns="" val="172425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901065" y="1620155"/>
            <a:ext cx="7355482" cy="2722565"/>
            <a:chOff x="1255" y="2654"/>
            <a:chExt cx="2395" cy="1715"/>
          </a:xfrm>
        </p:grpSpPr>
        <p:sp>
          <p:nvSpPr>
            <p:cNvPr id="90" name="Rectangle 14"/>
            <p:cNvSpPr>
              <a:spLocks noChangeArrowheads="1"/>
            </p:cNvSpPr>
            <p:nvPr/>
          </p:nvSpPr>
          <p:spPr bwMode="gray">
            <a:xfrm rot="3419336">
              <a:off x="1217" y="2747"/>
              <a:ext cx="278" cy="201"/>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1553" y="2682"/>
              <a:ext cx="2097" cy="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Еще более длинное название носит небольшая станция под Уэльсом в Великобритании. Название станции состоит из 54 букв и звучит как: </a:t>
              </a:r>
              <a:r>
                <a:rPr lang="ru-RU" sz="2400" b="1" dirty="0" err="1" smtClean="0"/>
                <a:t>Лланфайрпулгуигуиллгогерикутридробуллаантисилиогогогок</a:t>
              </a:r>
              <a:r>
                <a:rPr lang="ru-RU" sz="2400" dirty="0" smtClean="0"/>
                <a:t>, для удобства произношения и написания названия сократили до </a:t>
              </a:r>
              <a:r>
                <a:rPr lang="ru-RU" sz="2400" b="1" dirty="0" err="1" smtClean="0"/>
                <a:t>Лланфайр</a:t>
              </a:r>
              <a:r>
                <a:rPr lang="ru-RU" sz="2400" dirty="0" smtClean="0"/>
                <a:t>. </a:t>
              </a:r>
              <a:endParaRPr lang="en-US" sz="2400" dirty="0"/>
            </a:p>
          </p:txBody>
        </p:sp>
        <p:sp>
          <p:nvSpPr>
            <p:cNvPr id="92"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2</a:t>
              </a:r>
            </a:p>
          </p:txBody>
        </p:sp>
      </p:grpSp>
      <p:sp>
        <p:nvSpPr>
          <p:cNvPr id="29" name="Заголовок 1"/>
          <p:cNvSpPr>
            <a:spLocks noGrp="1"/>
          </p:cNvSpPr>
          <p:nvPr>
            <p:ph type="title"/>
          </p:nvPr>
        </p:nvSpPr>
        <p:spPr>
          <a:xfrm>
            <a:off x="391887" y="409964"/>
            <a:ext cx="8438604"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Географические названия </a:t>
            </a:r>
            <a:r>
              <a:rPr lang="ru-RU" sz="4800" b="1" spc="50" dirty="0" err="1" smtClean="0">
                <a:ln w="11430"/>
                <a:solidFill>
                  <a:schemeClr val="accent5">
                    <a:lumMod val="50000"/>
                  </a:schemeClr>
                </a:solidFill>
                <a:effectLst>
                  <a:outerShdw blurRad="76200" dist="50800" dir="5400000" algn="tl" rotWithShape="0">
                    <a:srgbClr val="000000">
                      <a:alpha val="65000"/>
                    </a:srgbClr>
                  </a:outerShdw>
                </a:effectLst>
                <a:latin typeface="+mn-lt"/>
              </a:rPr>
              <a:t>гулливеры</a:t>
            </a: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 и лилипуты</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31746" name="Рисунок 26" descr="Тауматавхакатангихангаккоаутоматеатурипукакапикимаунгахорону">
            <a:hlinkClick r:id="rId2" tooltip="&quot;Местность Тауматавхакатангихангаккоаутоматеатурипукакапикимаунгахорону&quot;"/>
          </p:cNvPr>
          <p:cNvPicPr>
            <a:picLocks noChangeAspect="1" noChangeArrowheads="1"/>
          </p:cNvPicPr>
          <p:nvPr/>
        </p:nvPicPr>
        <p:blipFill>
          <a:blip r:embed="rId3"/>
          <a:srcRect/>
          <a:stretch>
            <a:fillRect/>
          </a:stretch>
        </p:blipFill>
        <p:spPr bwMode="auto">
          <a:xfrm>
            <a:off x="444136" y="4447992"/>
            <a:ext cx="3095897" cy="2030642"/>
          </a:xfrm>
          <a:prstGeom prst="rect">
            <a:avLst/>
          </a:prstGeom>
          <a:noFill/>
          <a:ln w="9525">
            <a:noFill/>
            <a:miter lim="800000"/>
            <a:headEnd/>
            <a:tailEnd/>
          </a:ln>
        </p:spPr>
      </p:pic>
    </p:spTree>
    <p:extLst>
      <p:ext uri="{BB962C8B-B14F-4D97-AF65-F5344CB8AC3E}">
        <p14:creationId xmlns:p14="http://schemas.microsoft.com/office/powerpoint/2010/main" xmlns="" val="172425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552994" y="1404754"/>
            <a:ext cx="8382131" cy="5262567"/>
            <a:chOff x="1248" y="3181"/>
            <a:chExt cx="4867" cy="3315"/>
          </a:xfrm>
        </p:grpSpPr>
        <p:sp>
          <p:nvSpPr>
            <p:cNvPr id="95"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1693" y="3181"/>
              <a:ext cx="4422" cy="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Названия которые представлены на картах в виде буквы </a:t>
              </a:r>
              <a:r>
                <a:rPr lang="ru-RU" sz="3600" b="1" dirty="0" smtClean="0"/>
                <a:t>А</a:t>
              </a:r>
              <a:r>
                <a:rPr lang="ru-RU" sz="2400" dirty="0" smtClean="0"/>
                <a:t> встречаются во многих уголках планеты. К примеру, река в Германии или местечко на </a:t>
              </a:r>
              <a:r>
                <a:rPr lang="ru-RU" sz="2400" dirty="0" err="1" smtClean="0"/>
                <a:t>Лофотских</a:t>
              </a:r>
              <a:r>
                <a:rPr lang="ru-RU" sz="2400" dirty="0" smtClean="0"/>
                <a:t> островах, а также небольшие поселки во Франции и Швеции.</a:t>
              </a:r>
            </a:p>
            <a:p>
              <a:pPr algn="just"/>
              <a:r>
                <a:rPr lang="ru-RU" sz="2400" dirty="0" smtClean="0"/>
                <a:t>Букву </a:t>
              </a:r>
              <a:r>
                <a:rPr lang="ru-RU" sz="3600" b="1" dirty="0" smtClean="0"/>
                <a:t>И</a:t>
              </a:r>
              <a:r>
                <a:rPr lang="ru-RU" sz="2400" dirty="0" smtClean="0"/>
                <a:t> как название имеют два маленьких городка расположенных на севере и западе Франции и побережье Финляндии соответственно.</a:t>
              </a:r>
            </a:p>
            <a:p>
              <a:pPr algn="just"/>
              <a:r>
                <a:rPr lang="ru-RU" sz="2400" dirty="0" smtClean="0"/>
                <a:t>На территориях Швеции и Франции находятся города с названием </a:t>
              </a:r>
              <a:r>
                <a:rPr lang="ru-RU" sz="3600" b="1" dirty="0" smtClean="0"/>
                <a:t>Ю</a:t>
              </a:r>
              <a:r>
                <a:rPr lang="ru-RU" sz="2400" dirty="0" smtClean="0"/>
                <a:t>.</a:t>
              </a:r>
            </a:p>
            <a:p>
              <a:pPr algn="just"/>
              <a:r>
                <a:rPr lang="ru-RU" sz="2400" dirty="0" smtClean="0"/>
                <a:t>Буквой </a:t>
              </a:r>
              <a:r>
                <a:rPr lang="ru-RU" sz="3600" b="1" dirty="0" smtClean="0"/>
                <a:t>Е </a:t>
              </a:r>
              <a:r>
                <a:rPr lang="ru-RU" sz="2400" dirty="0" smtClean="0"/>
                <a:t>обозначается название одного небольшого города в Бельгии, а порт имеющий </a:t>
              </a:r>
              <a:r>
                <a:rPr lang="ru-RU" sz="2400" dirty="0" err="1" smtClean="0"/>
                <a:t>анологичное</a:t>
              </a:r>
              <a:r>
                <a:rPr lang="ru-RU" sz="2400" dirty="0" smtClean="0"/>
                <a:t> название находится вблизи Бирмы.</a:t>
              </a:r>
            </a:p>
          </p:txBody>
        </p:sp>
        <p:sp>
          <p:nvSpPr>
            <p:cNvPr id="97"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3</a:t>
              </a:r>
            </a:p>
          </p:txBody>
        </p:sp>
      </p:grpSp>
      <p:sp>
        <p:nvSpPr>
          <p:cNvPr id="29" name="Заголовок 1"/>
          <p:cNvSpPr>
            <a:spLocks noGrp="1"/>
          </p:cNvSpPr>
          <p:nvPr>
            <p:ph type="title"/>
          </p:nvPr>
        </p:nvSpPr>
        <p:spPr>
          <a:xfrm>
            <a:off x="391887" y="409964"/>
            <a:ext cx="8438604"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Географические названия </a:t>
            </a:r>
            <a:r>
              <a:rPr lang="ru-RU" sz="4800" b="1" spc="50" dirty="0" err="1" smtClean="0">
                <a:ln w="11430"/>
                <a:solidFill>
                  <a:schemeClr val="accent5">
                    <a:lumMod val="50000"/>
                  </a:schemeClr>
                </a:solidFill>
                <a:effectLst>
                  <a:outerShdw blurRad="76200" dist="50800" dir="5400000" algn="tl" rotWithShape="0">
                    <a:srgbClr val="000000">
                      <a:alpha val="65000"/>
                    </a:srgbClr>
                  </a:outerShdw>
                </a:effectLst>
                <a:latin typeface="+mn-lt"/>
              </a:rPr>
              <a:t>гулливеры</a:t>
            </a: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 и лилипуты</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xmlns="" val="172425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344" y="396901"/>
            <a:ext cx="6858000"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 восклицания!</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grpSp>
        <p:nvGrpSpPr>
          <p:cNvPr id="83" name="Group 7"/>
          <p:cNvGrpSpPr>
            <a:grpSpLocks/>
          </p:cNvGrpSpPr>
          <p:nvPr/>
        </p:nvGrpSpPr>
        <p:grpSpPr bwMode="auto">
          <a:xfrm>
            <a:off x="474181" y="1267075"/>
            <a:ext cx="8108587" cy="1324778"/>
            <a:chOff x="1157" y="2042"/>
            <a:chExt cx="4334" cy="317"/>
          </a:xfrm>
        </p:grpSpPr>
        <p:sp>
          <p:nvSpPr>
            <p:cNvPr id="85" name="Rectangle 9"/>
            <p:cNvSpPr>
              <a:spLocks noChangeArrowheads="1"/>
            </p:cNvSpPr>
            <p:nvPr/>
          </p:nvSpPr>
          <p:spPr bwMode="gray">
            <a:xfrm rot="3419336">
              <a:off x="1245" y="1954"/>
              <a:ext cx="15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818" y="2072"/>
              <a:ext cx="3673"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Название мысов </a:t>
              </a:r>
              <a:r>
                <a:rPr lang="ru-RU" sz="2400" b="1" dirty="0" err="1" smtClean="0"/>
                <a:t>Фарвель</a:t>
              </a:r>
              <a:r>
                <a:rPr lang="ru-RU" sz="2400" dirty="0" smtClean="0"/>
                <a:t>, находящихся на юге острова Гренландия и Новой Зеландии имеет значение </a:t>
              </a:r>
              <a:r>
                <a:rPr lang="ru-RU" sz="2400" b="1" dirty="0" smtClean="0"/>
                <a:t>«Будь здоров!»</a:t>
              </a:r>
              <a:endParaRPr lang="en-US" sz="2400" b="1" dirty="0"/>
            </a:p>
          </p:txBody>
        </p:sp>
        <p:sp>
          <p:nvSpPr>
            <p:cNvPr id="87"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1</a:t>
              </a:r>
            </a:p>
          </p:txBody>
        </p:sp>
      </p:grpSp>
      <p:pic>
        <p:nvPicPr>
          <p:cNvPr id="5122" name="Picture 2" descr="Extreme-points-of-greenland-ru.svg"/>
          <p:cNvPicPr>
            <a:picLocks noChangeAspect="1" noChangeArrowheads="1"/>
          </p:cNvPicPr>
          <p:nvPr/>
        </p:nvPicPr>
        <p:blipFill>
          <a:blip r:embed="rId2"/>
          <a:srcRect/>
          <a:stretch>
            <a:fillRect/>
          </a:stretch>
        </p:blipFill>
        <p:spPr bwMode="auto">
          <a:xfrm>
            <a:off x="6296296" y="2628688"/>
            <a:ext cx="2372995" cy="3954991"/>
          </a:xfrm>
          <a:prstGeom prst="rect">
            <a:avLst/>
          </a:prstGeom>
          <a:noFill/>
        </p:spPr>
      </p:pic>
      <p:pic>
        <p:nvPicPr>
          <p:cNvPr id="5123" name="Picture 3"/>
          <p:cNvPicPr>
            <a:picLocks noChangeAspect="1" noChangeArrowheads="1"/>
          </p:cNvPicPr>
          <p:nvPr/>
        </p:nvPicPr>
        <p:blipFill>
          <a:blip r:embed="rId3"/>
          <a:srcRect l="27910" t="25735" r="27862" b="22857"/>
          <a:stretch>
            <a:fillRect/>
          </a:stretch>
        </p:blipFill>
        <p:spPr bwMode="auto">
          <a:xfrm>
            <a:off x="242089" y="2651760"/>
            <a:ext cx="5956819" cy="3892733"/>
          </a:xfrm>
          <a:prstGeom prst="rect">
            <a:avLst/>
          </a:prstGeom>
          <a:noFill/>
          <a:ln w="9525">
            <a:noFill/>
            <a:miter lim="800000"/>
            <a:headEnd/>
            <a:tailEnd/>
          </a:ln>
          <a:effectLst/>
        </p:spPr>
      </p:pic>
    </p:spTree>
    <p:extLst>
      <p:ext uri="{BB962C8B-B14F-4D97-AF65-F5344CB8AC3E}">
        <p14:creationId xmlns:p14="http://schemas.microsoft.com/office/powerpoint/2010/main" xmlns="" val="172425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814252" y="1558739"/>
            <a:ext cx="7831138" cy="896938"/>
            <a:chOff x="1248" y="2640"/>
            <a:chExt cx="4933" cy="565"/>
          </a:xfrm>
        </p:grpSpPr>
        <p:sp>
          <p:nvSpPr>
            <p:cNvPr id="90"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1980" y="2682"/>
              <a:ext cx="4201"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Название итальянского города </a:t>
              </a:r>
              <a:r>
                <a:rPr lang="ru-RU" sz="2400" b="1" dirty="0" err="1" smtClean="0"/>
                <a:t>Беневенто</a:t>
              </a:r>
              <a:r>
                <a:rPr lang="ru-RU" sz="2400" dirty="0" smtClean="0"/>
                <a:t> означает «</a:t>
              </a:r>
              <a:r>
                <a:rPr lang="ru-RU" sz="2400" b="1" dirty="0" smtClean="0"/>
                <a:t>Попутного ветра</a:t>
              </a:r>
              <a:r>
                <a:rPr lang="ru-RU" sz="2400" dirty="0" smtClean="0"/>
                <a:t>!"</a:t>
              </a:r>
              <a:endParaRPr lang="en-US" sz="2400" dirty="0"/>
            </a:p>
          </p:txBody>
        </p:sp>
        <p:sp>
          <p:nvSpPr>
            <p:cNvPr id="92"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t>2</a:t>
              </a:r>
            </a:p>
          </p:txBody>
        </p:sp>
      </p:grpSp>
      <p:sp>
        <p:nvSpPr>
          <p:cNvPr id="28" name="Заголовок 1"/>
          <p:cNvSpPr txBox="1">
            <a:spLocks/>
          </p:cNvSpPr>
          <p:nvPr/>
        </p:nvSpPr>
        <p:spPr>
          <a:xfrm>
            <a:off x="1149532" y="436090"/>
            <a:ext cx="6858000" cy="795801"/>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4800" b="1" i="0" u="none" strike="noStrike" kern="1200" cap="none" spc="50" normalizeH="0" baseline="0" noProof="0" dirty="0" smtClean="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rPr>
              <a:t>Названия – восклицания!</a:t>
            </a:r>
            <a:endParaRPr kumimoji="0" lang="ru-RU" sz="4800" b="1" i="0" u="none" strike="noStrike" kern="1200" cap="none" spc="50" normalizeH="0" baseline="0" noProof="0" dirty="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endParaRPr>
          </a:p>
        </p:txBody>
      </p:sp>
      <p:pic>
        <p:nvPicPr>
          <p:cNvPr id="3074" name="Picture 2" descr="http://im3.turbina.ru/photos.4/1/8/5/8/4/1948581/big.photo/Benevento-gorod-vedm.jpg"/>
          <p:cNvPicPr>
            <a:picLocks noChangeAspect="1" noChangeArrowheads="1"/>
          </p:cNvPicPr>
          <p:nvPr/>
        </p:nvPicPr>
        <p:blipFill>
          <a:blip r:embed="rId2"/>
          <a:srcRect/>
          <a:stretch>
            <a:fillRect/>
          </a:stretch>
        </p:blipFill>
        <p:spPr bwMode="auto">
          <a:xfrm>
            <a:off x="3552721" y="3030583"/>
            <a:ext cx="5397424" cy="3592286"/>
          </a:xfrm>
          <a:prstGeom prst="rect">
            <a:avLst/>
          </a:prstGeom>
          <a:noFill/>
        </p:spPr>
      </p:pic>
      <p:pic>
        <p:nvPicPr>
          <p:cNvPr id="3076" name="Picture 4" descr="http://monety-bony.ru/d/323379/d/3_3.jpg"/>
          <p:cNvPicPr>
            <a:picLocks noChangeAspect="1" noChangeArrowheads="1"/>
          </p:cNvPicPr>
          <p:nvPr/>
        </p:nvPicPr>
        <p:blipFill>
          <a:blip r:embed="rId3"/>
          <a:srcRect l="23354" t="3746" r="18876" b="4345"/>
          <a:stretch>
            <a:fillRect/>
          </a:stretch>
        </p:blipFill>
        <p:spPr bwMode="auto">
          <a:xfrm>
            <a:off x="182882" y="3030583"/>
            <a:ext cx="3265714" cy="3592287"/>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514204" y="1472662"/>
            <a:ext cx="7970667" cy="2025652"/>
            <a:chOff x="1228" y="3217"/>
            <a:chExt cx="7805" cy="1276"/>
          </a:xfrm>
        </p:grpSpPr>
        <p:sp>
          <p:nvSpPr>
            <p:cNvPr id="95" name="Rectangle 19"/>
            <p:cNvSpPr>
              <a:spLocks noChangeArrowheads="1"/>
            </p:cNvSpPr>
            <p:nvPr/>
          </p:nvSpPr>
          <p:spPr bwMode="gray">
            <a:xfrm rot="3419336">
              <a:off x="1313" y="3132"/>
              <a:ext cx="273" cy="444"/>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just"/>
              <a:endParaRPr lang="ru-RU"/>
            </a:p>
          </p:txBody>
        </p:sp>
        <p:sp>
          <p:nvSpPr>
            <p:cNvPr id="96" name="Text Box 20"/>
            <p:cNvSpPr txBox="1">
              <a:spLocks noChangeArrowheads="1"/>
            </p:cNvSpPr>
            <p:nvPr/>
          </p:nvSpPr>
          <p:spPr bwMode="gray">
            <a:xfrm>
              <a:off x="2256" y="3272"/>
              <a:ext cx="6777" cy="1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На на восточном побережье Республики Гондурас </a:t>
              </a:r>
            </a:p>
            <a:p>
              <a:pPr algn="just"/>
              <a:r>
                <a:rPr lang="ru-RU" sz="2400" dirty="0" smtClean="0"/>
                <a:t>находится </a:t>
              </a:r>
              <a:r>
                <a:rPr lang="ru-RU" sz="2400" b="1" dirty="0" smtClean="0"/>
                <a:t>мыс </a:t>
              </a:r>
              <a:r>
                <a:rPr lang="ru-RU" sz="2400" b="1" dirty="0" err="1" smtClean="0"/>
                <a:t>Грацио</a:t>
              </a:r>
              <a:r>
                <a:rPr lang="ru-RU" sz="2400" b="1" dirty="0" smtClean="0"/>
                <a:t> а </a:t>
              </a:r>
              <a:r>
                <a:rPr lang="ru-RU" sz="2400" b="1" dirty="0" err="1" smtClean="0"/>
                <a:t>Дьос</a:t>
              </a:r>
              <a:r>
                <a:rPr lang="ru-RU" sz="2400" dirty="0" smtClean="0"/>
                <a:t>, что означает - </a:t>
              </a:r>
              <a:r>
                <a:rPr lang="ru-RU" sz="2400" b="1" dirty="0" smtClean="0"/>
                <a:t>«Слава Богу!"</a:t>
              </a:r>
              <a:r>
                <a:rPr lang="ru-RU" sz="2400" dirty="0" smtClean="0"/>
                <a:t>. Такое название мысу дал Христофор Колумб, с большими трудностями достигший, </a:t>
              </a:r>
            </a:p>
            <a:p>
              <a:pPr algn="just"/>
              <a:r>
                <a:rPr lang="ru-RU" sz="2400" dirty="0" smtClean="0"/>
                <a:t>наконец спасительного берега.</a:t>
              </a:r>
              <a:endParaRPr lang="en-US" sz="2400" dirty="0"/>
            </a:p>
          </p:txBody>
        </p:sp>
        <p:sp>
          <p:nvSpPr>
            <p:cNvPr id="97" name="Text Box 21"/>
            <p:cNvSpPr txBox="1">
              <a:spLocks noChangeArrowheads="1"/>
            </p:cNvSpPr>
            <p:nvPr/>
          </p:nvSpPr>
          <p:spPr bwMode="gray">
            <a:xfrm>
              <a:off x="1296" y="3244"/>
              <a:ext cx="33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just"/>
              <a:r>
                <a:rPr lang="en-US" sz="2400" b="1"/>
                <a:t>3</a:t>
              </a:r>
            </a:p>
          </p:txBody>
        </p:sp>
      </p:grpSp>
      <p:sp>
        <p:nvSpPr>
          <p:cNvPr id="29" name="Заголовок 1"/>
          <p:cNvSpPr txBox="1">
            <a:spLocks/>
          </p:cNvSpPr>
          <p:nvPr/>
        </p:nvSpPr>
        <p:spPr>
          <a:xfrm>
            <a:off x="1149532" y="436090"/>
            <a:ext cx="6858000" cy="795801"/>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4800" b="1" i="0" u="none" strike="noStrike" kern="1200" cap="none" spc="50" normalizeH="0" baseline="0" noProof="0" dirty="0" smtClean="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rPr>
              <a:t>Названия – восклицания!</a:t>
            </a:r>
            <a:endParaRPr kumimoji="0" lang="ru-RU" sz="4800" b="1" i="0" u="none" strike="noStrike" kern="1200" cap="none" spc="50" normalizeH="0" baseline="0" noProof="0" dirty="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endParaRPr>
          </a:p>
        </p:txBody>
      </p:sp>
      <p:pic>
        <p:nvPicPr>
          <p:cNvPr id="2050" name="Picture 2" descr="https://otvet.imgsmail.ru/download/ee9d5c3b7aea573b610de43a52723883_i-2256.jpg"/>
          <p:cNvPicPr>
            <a:picLocks noChangeAspect="1" noChangeArrowheads="1"/>
          </p:cNvPicPr>
          <p:nvPr/>
        </p:nvPicPr>
        <p:blipFill>
          <a:blip r:embed="rId2"/>
          <a:srcRect/>
          <a:stretch>
            <a:fillRect/>
          </a:stretch>
        </p:blipFill>
        <p:spPr bwMode="auto">
          <a:xfrm>
            <a:off x="638901" y="3932691"/>
            <a:ext cx="3810000" cy="2562226"/>
          </a:xfrm>
          <a:prstGeom prst="rect">
            <a:avLst/>
          </a:prstGeom>
          <a:noFill/>
        </p:spPr>
      </p:pic>
      <p:pic>
        <p:nvPicPr>
          <p:cNvPr id="2052" name="Picture 4" descr="http://mognovse.ru/mogno/794/793739/793739_html_m796cc498.png"/>
          <p:cNvPicPr>
            <a:picLocks noChangeAspect="1" noChangeArrowheads="1"/>
          </p:cNvPicPr>
          <p:nvPr/>
        </p:nvPicPr>
        <p:blipFill>
          <a:blip r:embed="rId3"/>
          <a:srcRect/>
          <a:stretch>
            <a:fillRect/>
          </a:stretch>
        </p:blipFill>
        <p:spPr bwMode="auto">
          <a:xfrm>
            <a:off x="4723925" y="3918857"/>
            <a:ext cx="3806121" cy="2586445"/>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738298" y="1585319"/>
            <a:ext cx="7974674" cy="1614489"/>
            <a:chOff x="1237" y="1454"/>
            <a:chExt cx="4534" cy="1017"/>
          </a:xfrm>
        </p:grpSpPr>
        <p:sp>
          <p:nvSpPr>
            <p:cNvPr id="80" name="Rectangle 4"/>
            <p:cNvSpPr>
              <a:spLocks noChangeArrowheads="1"/>
            </p:cNvSpPr>
            <p:nvPr/>
          </p:nvSpPr>
          <p:spPr bwMode="gray">
            <a:xfrm rot="3419336">
              <a:off x="1247" y="1458"/>
              <a:ext cx="236" cy="255"/>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904" y="1482"/>
              <a:ext cx="3867" cy="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b="1" dirty="0" smtClean="0"/>
                <a:t>Монтевидео</a:t>
              </a:r>
              <a:r>
                <a:rPr lang="ru-RU" sz="2400" dirty="0" smtClean="0"/>
                <a:t> - столица южноамериканской республики Уругвай носит название, переводящееся с испанского как </a:t>
              </a:r>
              <a:r>
                <a:rPr lang="ru-RU" sz="2400" b="1" dirty="0" smtClean="0"/>
                <a:t>«Вижу гору!» </a:t>
              </a:r>
              <a:endParaRPr lang="ru-RU" sz="2400" b="1" dirty="0"/>
            </a:p>
          </p:txBody>
        </p:sp>
        <p:sp>
          <p:nvSpPr>
            <p:cNvPr id="82" name="Text Box 6"/>
            <p:cNvSpPr txBox="1">
              <a:spLocks noChangeArrowheads="1"/>
            </p:cNvSpPr>
            <p:nvPr/>
          </p:nvSpPr>
          <p:spPr bwMode="gray">
            <a:xfrm>
              <a:off x="1296" y="1454"/>
              <a:ext cx="27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400" b="1" dirty="0"/>
                <a:t>4</a:t>
              </a:r>
            </a:p>
          </p:txBody>
        </p:sp>
      </p:grpSp>
      <p:pic>
        <p:nvPicPr>
          <p:cNvPr id="1026" name="Picture 2" descr="http://www.xfakti.ru/uploads/posts/2016-04/1460831691_b975e84563791190fe39f4ef4727eeb5.jpg"/>
          <p:cNvPicPr>
            <a:picLocks noChangeAspect="1" noChangeArrowheads="1"/>
          </p:cNvPicPr>
          <p:nvPr/>
        </p:nvPicPr>
        <p:blipFill>
          <a:blip r:embed="rId2"/>
          <a:srcRect/>
          <a:stretch>
            <a:fillRect/>
          </a:stretch>
        </p:blipFill>
        <p:spPr bwMode="auto">
          <a:xfrm>
            <a:off x="3984171" y="3020625"/>
            <a:ext cx="4771117" cy="3566411"/>
          </a:xfrm>
          <a:prstGeom prst="rect">
            <a:avLst/>
          </a:prstGeom>
          <a:noFill/>
        </p:spPr>
      </p:pic>
      <p:pic>
        <p:nvPicPr>
          <p:cNvPr id="1028" name="Picture 4" descr="http://planetolog.ru/maps/country/big/km/Uruguay.jpg"/>
          <p:cNvPicPr>
            <a:picLocks noChangeAspect="1" noChangeArrowheads="1"/>
          </p:cNvPicPr>
          <p:nvPr/>
        </p:nvPicPr>
        <p:blipFill>
          <a:blip r:embed="rId3"/>
          <a:srcRect/>
          <a:stretch>
            <a:fillRect/>
          </a:stretch>
        </p:blipFill>
        <p:spPr bwMode="auto">
          <a:xfrm>
            <a:off x="209005" y="3569667"/>
            <a:ext cx="3515246" cy="2430516"/>
          </a:xfrm>
          <a:prstGeom prst="rect">
            <a:avLst/>
          </a:prstGeom>
          <a:noFill/>
        </p:spPr>
      </p:pic>
      <p:sp>
        <p:nvSpPr>
          <p:cNvPr id="31" name="Заголовок 1"/>
          <p:cNvSpPr txBox="1">
            <a:spLocks/>
          </p:cNvSpPr>
          <p:nvPr/>
        </p:nvSpPr>
        <p:spPr>
          <a:xfrm>
            <a:off x="1149532" y="436090"/>
            <a:ext cx="6858000" cy="795801"/>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4800" b="1" i="0" u="none" strike="noStrike" kern="1200" cap="none" spc="50" normalizeH="0" baseline="0" noProof="0" dirty="0" smtClean="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rPr>
              <a:t>Названия – восклицания!</a:t>
            </a:r>
            <a:endParaRPr kumimoji="0" lang="ru-RU" sz="4800" b="1" i="0" u="none" strike="noStrike" kern="1200" cap="none" spc="50" normalizeH="0" baseline="0" noProof="0" dirty="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endParaRPr>
          </a:p>
        </p:txBody>
      </p:sp>
    </p:spTree>
    <p:extLst>
      <p:ext uri="{BB962C8B-B14F-4D97-AF65-F5344CB8AC3E}">
        <p14:creationId xmlns:p14="http://schemas.microsoft.com/office/powerpoint/2010/main" xmlns="" val="172425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2"/>
          <p:cNvGrpSpPr>
            <a:grpSpLocks/>
          </p:cNvGrpSpPr>
          <p:nvPr/>
        </p:nvGrpSpPr>
        <p:grpSpPr bwMode="auto">
          <a:xfrm>
            <a:off x="680708" y="1423327"/>
            <a:ext cx="7509310" cy="1474533"/>
            <a:chOff x="1203" y="3239"/>
            <a:chExt cx="2623" cy="296"/>
          </a:xfrm>
        </p:grpSpPr>
        <p:sp>
          <p:nvSpPr>
            <p:cNvPr id="100" name="Rectangle 24"/>
            <p:cNvSpPr>
              <a:spLocks noChangeArrowheads="1"/>
            </p:cNvSpPr>
            <p:nvPr/>
          </p:nvSpPr>
          <p:spPr bwMode="gray">
            <a:xfrm rot="3419336">
              <a:off x="1268" y="3174"/>
              <a:ext cx="125" cy="255"/>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1673" y="3272"/>
              <a:ext cx="2153" cy="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Река с призывом </a:t>
              </a:r>
              <a:r>
                <a:rPr lang="ru-RU" sz="2400" b="1" dirty="0" smtClean="0"/>
                <a:t>«Ура!»</a:t>
              </a:r>
              <a:r>
                <a:rPr lang="ru-RU" sz="2400" dirty="0" smtClean="0"/>
                <a:t> находится в Мурманской области Российской Федерации</a:t>
              </a:r>
              <a:endParaRPr lang="en-US" sz="2400" dirty="0"/>
            </a:p>
          </p:txBody>
        </p:sp>
        <p:sp>
          <p:nvSpPr>
            <p:cNvPr id="102"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5</a:t>
              </a:r>
            </a:p>
          </p:txBody>
        </p:sp>
      </p:grpSp>
      <p:pic>
        <p:nvPicPr>
          <p:cNvPr id="20482" name="Picture 2" descr="http://bike.veloradar.ru/uploads/images/00/00/02/2012/02/15/2597edb186.jpg"/>
          <p:cNvPicPr>
            <a:picLocks noChangeAspect="1" noChangeArrowheads="1"/>
          </p:cNvPicPr>
          <p:nvPr/>
        </p:nvPicPr>
        <p:blipFill>
          <a:blip r:embed="rId2"/>
          <a:srcRect/>
          <a:stretch>
            <a:fillRect/>
          </a:stretch>
        </p:blipFill>
        <p:spPr bwMode="auto">
          <a:xfrm>
            <a:off x="4347777" y="3331029"/>
            <a:ext cx="4552291" cy="3017519"/>
          </a:xfrm>
          <a:prstGeom prst="rect">
            <a:avLst/>
          </a:prstGeom>
          <a:noFill/>
        </p:spPr>
      </p:pic>
      <p:pic>
        <p:nvPicPr>
          <p:cNvPr id="20484" name="Picture 4" descr="река Ура"/>
          <p:cNvPicPr>
            <a:picLocks noChangeAspect="1" noChangeArrowheads="1"/>
          </p:cNvPicPr>
          <p:nvPr/>
        </p:nvPicPr>
        <p:blipFill>
          <a:blip r:embed="rId3"/>
          <a:srcRect/>
          <a:stretch>
            <a:fillRect/>
          </a:stretch>
        </p:blipFill>
        <p:spPr bwMode="auto">
          <a:xfrm>
            <a:off x="195943" y="3347768"/>
            <a:ext cx="4036423" cy="3029356"/>
          </a:xfrm>
          <a:prstGeom prst="rect">
            <a:avLst/>
          </a:prstGeom>
          <a:noFill/>
        </p:spPr>
      </p:pic>
      <p:sp>
        <p:nvSpPr>
          <p:cNvPr id="31" name="Заголовок 1"/>
          <p:cNvSpPr txBox="1">
            <a:spLocks/>
          </p:cNvSpPr>
          <p:nvPr/>
        </p:nvSpPr>
        <p:spPr>
          <a:xfrm>
            <a:off x="1240973" y="436090"/>
            <a:ext cx="6858000" cy="795801"/>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4800" b="1" i="0" u="none" strike="noStrike" kern="1200" cap="none" spc="50" normalizeH="0" baseline="0" noProof="0" dirty="0" smtClean="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rPr>
              <a:t>Названия – восклицания!</a:t>
            </a:r>
            <a:endParaRPr kumimoji="0" lang="ru-RU" sz="4800" b="1" i="0" u="none" strike="noStrike" kern="1200" cap="none" spc="50" normalizeH="0" baseline="0" noProof="0" dirty="0">
              <a:ln w="11430"/>
              <a:solidFill>
                <a:schemeClr val="accent5">
                  <a:lumMod val="50000"/>
                </a:schemeClr>
              </a:solidFill>
              <a:effectLst>
                <a:outerShdw blurRad="76200" dist="50800" dir="5400000" algn="tl" rotWithShape="0">
                  <a:srgbClr val="000000">
                    <a:alpha val="65000"/>
                  </a:srgbClr>
                </a:outerShdw>
              </a:effectLst>
              <a:uLnTx/>
              <a:uFillTx/>
              <a:latin typeface="+mn-lt"/>
              <a:ea typeface="+mj-ea"/>
              <a:cs typeface="+mj-cs"/>
            </a:endParaRPr>
          </a:p>
        </p:txBody>
      </p:sp>
    </p:spTree>
    <p:extLst>
      <p:ext uri="{BB962C8B-B14F-4D97-AF65-F5344CB8AC3E}">
        <p14:creationId xmlns:p14="http://schemas.microsoft.com/office/powerpoint/2010/main" xmlns="" val="17242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31" y="775723"/>
            <a:ext cx="8673737"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которые применяются нами в повседневной жизни в ином значении</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grpSp>
        <p:nvGrpSpPr>
          <p:cNvPr id="4" name="Group 7"/>
          <p:cNvGrpSpPr>
            <a:grpSpLocks/>
          </p:cNvGrpSpPr>
          <p:nvPr/>
        </p:nvGrpSpPr>
        <p:grpSpPr bwMode="auto">
          <a:xfrm>
            <a:off x="644434" y="2327270"/>
            <a:ext cx="7455196" cy="896938"/>
            <a:chOff x="1248" y="2030"/>
            <a:chExt cx="5047" cy="565"/>
          </a:xfrm>
        </p:grpSpPr>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838" y="2072"/>
              <a:ext cx="4457"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Химическое вещество </a:t>
              </a:r>
              <a:r>
                <a:rPr lang="ru-RU" sz="2400" b="1" dirty="0" smtClean="0"/>
                <a:t>веронал</a:t>
              </a:r>
              <a:r>
                <a:rPr lang="ru-RU" sz="2400" dirty="0" smtClean="0"/>
                <a:t>, названное по имени итальянского города </a:t>
              </a:r>
              <a:r>
                <a:rPr lang="ru-RU" sz="2400" b="1" dirty="0" smtClean="0"/>
                <a:t>Верона</a:t>
              </a:r>
              <a:endParaRPr lang="en-US" sz="2400" b="1" dirty="0"/>
            </a:p>
          </p:txBody>
        </p:sp>
        <p:sp>
          <p:nvSpPr>
            <p:cNvPr id="87"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1</a:t>
              </a:r>
            </a:p>
          </p:txBody>
        </p:sp>
      </p:grpSp>
      <p:pic>
        <p:nvPicPr>
          <p:cNvPr id="7170" name="Picture 2" descr="http://ic.pics.livejournal.com/starkasya/31046206/429534/429534_900.jpg"/>
          <p:cNvPicPr>
            <a:picLocks noChangeAspect="1" noChangeArrowheads="1"/>
          </p:cNvPicPr>
          <p:nvPr/>
        </p:nvPicPr>
        <p:blipFill>
          <a:blip r:embed="rId2"/>
          <a:srcRect/>
          <a:stretch>
            <a:fillRect/>
          </a:stretch>
        </p:blipFill>
        <p:spPr bwMode="auto">
          <a:xfrm>
            <a:off x="469083" y="3310648"/>
            <a:ext cx="4978128" cy="3318751"/>
          </a:xfrm>
          <a:prstGeom prst="rect">
            <a:avLst/>
          </a:prstGeom>
          <a:noFill/>
        </p:spPr>
      </p:pic>
      <p:pic>
        <p:nvPicPr>
          <p:cNvPr id="7171" name="Picture 3"/>
          <p:cNvPicPr>
            <a:picLocks noChangeAspect="1" noChangeArrowheads="1"/>
          </p:cNvPicPr>
          <p:nvPr/>
        </p:nvPicPr>
        <p:blipFill>
          <a:blip r:embed="rId3"/>
          <a:srcRect l="76169" t="35846" r="2954" b="11765"/>
          <a:stretch>
            <a:fillRect/>
          </a:stretch>
        </p:blipFill>
        <p:spPr bwMode="auto">
          <a:xfrm>
            <a:off x="6179883" y="3293200"/>
            <a:ext cx="2337100" cy="3297394"/>
          </a:xfrm>
          <a:prstGeom prst="rect">
            <a:avLst/>
          </a:prstGeom>
          <a:noFill/>
          <a:ln w="9525">
            <a:noFill/>
            <a:miter lim="800000"/>
            <a:headEnd/>
            <a:tailEnd/>
          </a:ln>
          <a:effectLst/>
        </p:spPr>
      </p:pic>
    </p:spTree>
    <p:extLst>
      <p:ext uri="{BB962C8B-B14F-4D97-AF65-F5344CB8AC3E}">
        <p14:creationId xmlns:p14="http://schemas.microsoft.com/office/powerpoint/2010/main" xmlns="" val="172425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375315" y="2146958"/>
            <a:ext cx="8233107" cy="2308227"/>
            <a:chOff x="1061" y="2534"/>
            <a:chExt cx="40288" cy="1454"/>
          </a:xfrm>
        </p:grpSpPr>
        <p:sp>
          <p:nvSpPr>
            <p:cNvPr id="90" name="Rectangle 14"/>
            <p:cNvSpPr>
              <a:spLocks noChangeArrowheads="1"/>
            </p:cNvSpPr>
            <p:nvPr/>
          </p:nvSpPr>
          <p:spPr bwMode="gray">
            <a:xfrm rot="3419336">
              <a:off x="2232" y="1388"/>
              <a:ext cx="302" cy="2643"/>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5681" y="2534"/>
              <a:ext cx="35668" cy="1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В честь России был назван при открытии в 1844 году элемент Рутений, ведь латинское название нашей страны Рутения - </a:t>
              </a:r>
              <a:r>
                <a:rPr lang="ru-RU" sz="2400" dirty="0" err="1" smtClean="0"/>
                <a:t>Ruthenia</a:t>
              </a:r>
              <a:r>
                <a:rPr lang="ru-RU" sz="2400" dirty="0" smtClean="0"/>
                <a:t>. </a:t>
              </a:r>
            </a:p>
            <a:p>
              <a:pPr algn="just"/>
              <a:r>
                <a:rPr lang="ru-RU" sz="2400" dirty="0" smtClean="0"/>
                <a:t>Рутений был открыт ученым из Казани Карлом Клаусом, немцем по национальности, который решил таким образом отблагодарить свою новую родину.</a:t>
              </a:r>
              <a:endParaRPr lang="en-US" sz="2400" dirty="0"/>
            </a:p>
          </p:txBody>
        </p:sp>
        <p:sp>
          <p:nvSpPr>
            <p:cNvPr id="92" name="Text Box 16"/>
            <p:cNvSpPr txBox="1">
              <a:spLocks noChangeArrowheads="1"/>
            </p:cNvSpPr>
            <p:nvPr/>
          </p:nvSpPr>
          <p:spPr bwMode="gray">
            <a:xfrm>
              <a:off x="1807" y="2547"/>
              <a:ext cx="425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400" b="1" dirty="0"/>
                <a:t>2</a:t>
              </a:r>
            </a:p>
          </p:txBody>
        </p:sp>
      </p:grpSp>
      <p:sp>
        <p:nvSpPr>
          <p:cNvPr id="29" name="Заголовок 1"/>
          <p:cNvSpPr>
            <a:spLocks noGrp="1"/>
          </p:cNvSpPr>
          <p:nvPr>
            <p:ph type="title"/>
          </p:nvPr>
        </p:nvSpPr>
        <p:spPr>
          <a:xfrm>
            <a:off x="235131" y="775723"/>
            <a:ext cx="8673737"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которые применяются нами в повседневной жизни в ином значении</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5122" name="Picture 2" descr="http://cdn01.ru/files/users/images/73/7b/737bb9beb350f80566ec989589142824.jpg"/>
          <p:cNvPicPr>
            <a:picLocks noChangeAspect="1" noChangeArrowheads="1"/>
          </p:cNvPicPr>
          <p:nvPr/>
        </p:nvPicPr>
        <p:blipFill>
          <a:blip r:embed="rId2"/>
          <a:srcRect/>
          <a:stretch>
            <a:fillRect/>
          </a:stretch>
        </p:blipFill>
        <p:spPr bwMode="auto">
          <a:xfrm>
            <a:off x="1776549" y="4709850"/>
            <a:ext cx="6166122" cy="1849838"/>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289701" y="2079533"/>
            <a:ext cx="8527728" cy="2352677"/>
            <a:chOff x="1239" y="3244"/>
            <a:chExt cx="5083" cy="1482"/>
          </a:xfrm>
        </p:grpSpPr>
        <p:sp>
          <p:nvSpPr>
            <p:cNvPr id="95" name="Rectangle 19"/>
            <p:cNvSpPr>
              <a:spLocks noChangeArrowheads="1"/>
            </p:cNvSpPr>
            <p:nvPr/>
          </p:nvSpPr>
          <p:spPr bwMode="gray">
            <a:xfrm rot="3419336">
              <a:off x="1252" y="3236"/>
              <a:ext cx="249" cy="276"/>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1829" y="3272"/>
              <a:ext cx="4493" cy="1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ru-RU" sz="2400" dirty="0" smtClean="0"/>
                <a:t>От названия города </a:t>
              </a:r>
              <a:r>
                <a:rPr lang="ru-RU" sz="2400" b="1" dirty="0" smtClean="0"/>
                <a:t>Фес</a:t>
              </a:r>
              <a:r>
                <a:rPr lang="ru-RU" sz="2400" dirty="0" smtClean="0"/>
                <a:t>, что находится в Марокко, образовалось название мужской шапочки </a:t>
              </a:r>
              <a:r>
                <a:rPr lang="ru-RU" sz="2400" b="1" dirty="0" smtClean="0"/>
                <a:t>феска</a:t>
              </a:r>
              <a:r>
                <a:rPr lang="ru-RU" sz="2400" dirty="0" smtClean="0"/>
                <a:t>, произведённой из фетра красного цвета в форме усеченного конуса с кисточкой, до недавнего времени распространённой в странах Северной Америки и Ближнего Востока. </a:t>
              </a:r>
              <a:endParaRPr lang="en-US" sz="2400" dirty="0"/>
            </a:p>
          </p:txBody>
        </p:sp>
        <p:sp>
          <p:nvSpPr>
            <p:cNvPr id="97"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t>3</a:t>
              </a:r>
            </a:p>
          </p:txBody>
        </p:sp>
      </p:grpSp>
      <p:sp>
        <p:nvSpPr>
          <p:cNvPr id="29" name="Заголовок 1"/>
          <p:cNvSpPr>
            <a:spLocks noGrp="1"/>
          </p:cNvSpPr>
          <p:nvPr>
            <p:ph type="title"/>
          </p:nvPr>
        </p:nvSpPr>
        <p:spPr>
          <a:xfrm>
            <a:off x="235131" y="775723"/>
            <a:ext cx="8673737" cy="79580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effectLst>
                  <a:outerShdw blurRad="76200" dist="50800" dir="5400000" algn="tl" rotWithShape="0">
                    <a:srgbClr val="000000">
                      <a:alpha val="65000"/>
                    </a:srgbClr>
                  </a:outerShdw>
                </a:effectLst>
                <a:latin typeface="+mn-lt"/>
              </a:rPr>
              <a:t>Названия, которые применяются нами в повседневной жизни в ином значении</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pic>
        <p:nvPicPr>
          <p:cNvPr id="4098" name="Picture 2" descr="&#10;&#10;В старой части Феса."/>
          <p:cNvPicPr>
            <a:picLocks noChangeAspect="1" noChangeArrowheads="1"/>
          </p:cNvPicPr>
          <p:nvPr/>
        </p:nvPicPr>
        <p:blipFill>
          <a:blip r:embed="rId2" cstate="print"/>
          <a:srcRect/>
          <a:stretch>
            <a:fillRect/>
          </a:stretch>
        </p:blipFill>
        <p:spPr bwMode="auto">
          <a:xfrm>
            <a:off x="5447212" y="4206241"/>
            <a:ext cx="3083798" cy="2312126"/>
          </a:xfrm>
          <a:prstGeom prst="rect">
            <a:avLst/>
          </a:prstGeom>
          <a:noFill/>
        </p:spPr>
      </p:pic>
      <p:pic>
        <p:nvPicPr>
          <p:cNvPr id="4100" name="Picture 4" descr="http://www.graycell.ru/picture/big/feska.jpg"/>
          <p:cNvPicPr>
            <a:picLocks noChangeAspect="1" noChangeArrowheads="1"/>
          </p:cNvPicPr>
          <p:nvPr/>
        </p:nvPicPr>
        <p:blipFill>
          <a:blip r:embed="rId3" cstate="print"/>
          <a:srcRect/>
          <a:stretch>
            <a:fillRect/>
          </a:stretch>
        </p:blipFill>
        <p:spPr bwMode="auto">
          <a:xfrm rot="21432584">
            <a:off x="2178212" y="4363848"/>
            <a:ext cx="2037168" cy="2037168"/>
          </a:xfrm>
          <a:prstGeom prst="rect">
            <a:avLst/>
          </a:prstGeom>
          <a:noFill/>
        </p:spPr>
      </p:pic>
    </p:spTree>
    <p:extLst>
      <p:ext uri="{BB962C8B-B14F-4D97-AF65-F5344CB8AC3E}">
        <p14:creationId xmlns:p14="http://schemas.microsoft.com/office/powerpoint/2010/main" xmlns="" val="17242523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34c83b0-daba-48ad-8a7d-75e8d548d543">Z7KFWENHHMJR-1173714410-338</_dlc_DocId>
    <_dlc_DocIdUrl xmlns="134c83b0-daba-48ad-8a7d-75e8d548d543">
      <Url>http://www.eduportal44.ru/Galich/school1/_layouts/15/DocIdRedir.aspx?ID=Z7KFWENHHMJR-1173714410-338</Url>
      <Description>Z7KFWENHHMJR-1173714410-338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C18DFE926818294197A367DA6DC2FDF0" ma:contentTypeVersion="1" ma:contentTypeDescription="Создание документа." ma:contentTypeScope="" ma:versionID="58e9ec99828b56d48a0cfe1cf796b29e">
  <xsd:schema xmlns:xsd="http://www.w3.org/2001/XMLSchema" xmlns:xs="http://www.w3.org/2001/XMLSchema" xmlns:p="http://schemas.microsoft.com/office/2006/metadata/properties" xmlns:ns2="134c83b0-daba-48ad-8a7d-75e8d548d543" targetNamespace="http://schemas.microsoft.com/office/2006/metadata/properties" ma:root="true" ma:fieldsID="a2f2ab80eb441aec93e1bfc7e6bf8f37" ns2:_="">
    <xsd:import namespace="134c83b0-daba-48ad-8a7d-75e8d548d54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c83b0-daba-48ad-8a7d-75e8d548d54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73F05-950F-4E27-BC31-9E9A290FF37F}"/>
</file>

<file path=customXml/itemProps2.xml><?xml version="1.0" encoding="utf-8"?>
<ds:datastoreItem xmlns:ds="http://schemas.openxmlformats.org/officeDocument/2006/customXml" ds:itemID="{3EA09410-DF66-46D8-A5D1-3C3265396850}"/>
</file>

<file path=customXml/itemProps3.xml><?xml version="1.0" encoding="utf-8"?>
<ds:datastoreItem xmlns:ds="http://schemas.openxmlformats.org/officeDocument/2006/customXml" ds:itemID="{9BF0A6A1-E08C-46C7-88AD-FD4FE786B309}"/>
</file>

<file path=customXml/itemProps4.xml><?xml version="1.0" encoding="utf-8"?>
<ds:datastoreItem xmlns:ds="http://schemas.openxmlformats.org/officeDocument/2006/customXml" ds:itemID="{3ACC1672-D8A9-4078-A41E-58F5E213C0A7}"/>
</file>

<file path=docProps/app.xml><?xml version="1.0" encoding="utf-8"?>
<Properties xmlns="http://schemas.openxmlformats.org/officeDocument/2006/extended-properties" xmlns:vt="http://schemas.openxmlformats.org/officeDocument/2006/docPropsVTypes">
  <TotalTime>282</TotalTime>
  <Words>994</Words>
  <PresentationFormat>Экран (4:3)</PresentationFormat>
  <Paragraphs>63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Занимательные географические названия</vt:lpstr>
      <vt:lpstr>Названия – восклицания!</vt:lpstr>
      <vt:lpstr>Слайд 3</vt:lpstr>
      <vt:lpstr>Слайд 4</vt:lpstr>
      <vt:lpstr>Слайд 5</vt:lpstr>
      <vt:lpstr>Слайд 6</vt:lpstr>
      <vt:lpstr>Названия, которые применяются нами в повседневной жизни в ином значении</vt:lpstr>
      <vt:lpstr>Названия, которые применяются нами в повседневной жизни в ином значении</vt:lpstr>
      <vt:lpstr>Названия, которые применяются нами в повседневной жизни в ином значении</vt:lpstr>
      <vt:lpstr>Названия, которые применяются нами в повседневной жизни в ином значении</vt:lpstr>
      <vt:lpstr>Названия, которые применяются нами в повседневной жизни в ином значении</vt:lpstr>
      <vt:lpstr>Названия-ошибки  на географической карте</vt:lpstr>
      <vt:lpstr>Названия-ошибки  на географической карте</vt:lpstr>
      <vt:lpstr>Названия-ошибки  на географической карте</vt:lpstr>
      <vt:lpstr>Названия-ошибки  на географической карте</vt:lpstr>
      <vt:lpstr>Названия-ошибки  на географической карте</vt:lpstr>
      <vt:lpstr>Географические названия гулливеры и лилипуты</vt:lpstr>
      <vt:lpstr>Географические названия гулливеры и лилипуты</vt:lpstr>
      <vt:lpstr>Географические названия гулливеры и лилипуты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Занимательные географические названия</dc:title>
  <dc:creator>admin</dc:creator>
  <cp:lastModifiedBy>USER</cp:lastModifiedBy>
  <cp:revision>16</cp:revision>
  <dcterms:created xsi:type="dcterms:W3CDTF">2014-11-21T11:00:06Z</dcterms:created>
  <dcterms:modified xsi:type="dcterms:W3CDTF">2017-03-28T09:50:35Z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0x010100C18DFE926818294197A367DA6DC2FDF0</vt:lpwstr>
  </property>
  <property fmtid="{D5CDD505-2E9C-101B-9397-08002B2CF9AE}" pid="3" name="_dlc_DocIdItemGuid">
    <vt:lpwstr>07d76707-3998-466e-bc6f-e33d48f04793</vt:lpwstr>
  </property>
</Properties>
</file>