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1" r:id="rId4"/>
    <p:sldId id="270" r:id="rId5"/>
    <p:sldId id="272" r:id="rId6"/>
    <p:sldId id="269" r:id="rId7"/>
    <p:sldId id="259" r:id="rId8"/>
    <p:sldId id="273" r:id="rId9"/>
    <p:sldId id="274" r:id="rId10"/>
    <p:sldId id="276" r:id="rId11"/>
    <p:sldId id="275" r:id="rId12"/>
    <p:sldId id="277" r:id="rId13"/>
    <p:sldId id="278" r:id="rId14"/>
    <p:sldId id="279" r:id="rId15"/>
    <p:sldId id="280" r:id="rId16"/>
    <p:sldId id="28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70C3E6E-BB28-449C-80E4-A47FE2187B1B}">
          <p14:sldIdLst>
            <p14:sldId id="256"/>
            <p14:sldId id="257"/>
            <p14:sldId id="271"/>
            <p14:sldId id="270"/>
            <p14:sldId id="272"/>
            <p14:sldId id="269"/>
            <p14:sldId id="259"/>
            <p14:sldId id="273"/>
            <p14:sldId id="274"/>
            <p14:sldId id="276"/>
            <p14:sldId id="275"/>
            <p14:sldId id="277"/>
            <p14:sldId id="278"/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315" initials="3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BB1-9112-4DA8-BC56-1C629B1D7798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0BD8CFCB-2D6B-4B12-AE35-2C808E3622BC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BB1-9112-4DA8-BC56-1C629B1D7798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CFCB-2D6B-4B12-AE35-2C808E362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14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BB1-9112-4DA8-BC56-1C629B1D7798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CFCB-2D6B-4B12-AE35-2C808E362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04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BB1-9112-4DA8-BC56-1C629B1D7798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CFCB-2D6B-4B12-AE35-2C808E3622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43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BB1-9112-4DA8-BC56-1C629B1D7798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CFCB-2D6B-4B12-AE35-2C808E362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62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BB1-9112-4DA8-BC56-1C629B1D7798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CFCB-2D6B-4B12-AE35-2C808E3622B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88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BB1-9112-4DA8-BC56-1C629B1D7798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CFCB-2D6B-4B12-AE35-2C808E362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32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BB1-9112-4DA8-BC56-1C629B1D7798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CFCB-2D6B-4B12-AE35-2C808E3622B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09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BB1-9112-4DA8-BC56-1C629B1D7798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CFCB-2D6B-4B12-AE35-2C808E362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2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BB1-9112-4DA8-BC56-1C629B1D7798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CFCB-2D6B-4B12-AE35-2C808E362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0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BB1-9112-4DA8-BC56-1C629B1D7798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CFCB-2D6B-4B12-AE35-2C808E362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95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C9ECBB1-9112-4DA8-BC56-1C629B1D7798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8CFCB-2D6B-4B12-AE35-2C808E3622BC}" type="slidenum">
              <a:rPr lang="ru-RU" smtClean="0"/>
              <a:t>‹#›</a:t>
            </a:fld>
            <a:endParaRPr lang="ru-RU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6240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ethodological_terms.academic.ru/1911/%D0%A1%D0%9F%D0%9E%D0%A1%D0%9E%D0%91%D0%9D%D0%9E%D0%A1%D0%A2%D0%9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osuchebnik.ru/material/formirovanie-funktsionalnoy-gramotnosti-na-urokakh-russkogo-yazyka-article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1965" y="390844"/>
            <a:ext cx="7689669" cy="23876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Методы и формы организации работы по формированию читательской  грамотности на уроках русского языка и литературы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463636" y="4082473"/>
            <a:ext cx="4969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Епимахова Е.В., Волжанина Ю.А.,</a:t>
            </a:r>
          </a:p>
          <a:p>
            <a:pPr algn="r"/>
            <a:r>
              <a:rPr lang="ru-RU" dirty="0" smtClean="0"/>
              <a:t> Сергеева В.М., учителя русского языка </a:t>
            </a:r>
          </a:p>
          <a:p>
            <a:pPr algn="r"/>
            <a:r>
              <a:rPr lang="ru-RU" dirty="0" smtClean="0"/>
              <a:t>и литературы МОУ гимназии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84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Толстые и тонкие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Сказ Бажова « Медной горы хозяйка»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99859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с вопросником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Н.В. </a:t>
            </a:r>
            <a:r>
              <a:rPr lang="ru-RU" sz="4800" dirty="0" smtClean="0"/>
              <a:t>Гоголь </a:t>
            </a:r>
            <a:r>
              <a:rPr lang="ru-RU" sz="4800" dirty="0"/>
              <a:t>«Заколдованное место</a:t>
            </a:r>
            <a:r>
              <a:rPr lang="ru-RU" sz="4800" dirty="0" smtClean="0"/>
              <a:t>»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90019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Ромашка </a:t>
            </a:r>
            <a:r>
              <a:rPr lang="ru-RU" dirty="0" err="1" smtClean="0"/>
              <a:t>Блума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И.С Тургенев «Муму»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3497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Приемы для формирования читательской грамотности на уроках русского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6142" y="2052116"/>
            <a:ext cx="9519557" cy="3997828"/>
          </a:xfrm>
        </p:spPr>
        <p:txBody>
          <a:bodyPr>
            <a:noAutofit/>
          </a:bodyPr>
          <a:lstStyle/>
          <a:p>
            <a:r>
              <a:rPr lang="ru-RU" sz="3600" b="1" i="1" dirty="0" smtClean="0"/>
              <a:t>Прием «Мозаика</a:t>
            </a:r>
            <a:r>
              <a:rPr lang="ru-RU" sz="3600" b="1" i="1" dirty="0"/>
              <a:t>».</a:t>
            </a:r>
            <a:r>
              <a:rPr lang="ru-RU" sz="3600" dirty="0"/>
              <a:t> </a:t>
            </a:r>
            <a:r>
              <a:rPr lang="ru-RU" sz="3600" dirty="0" smtClean="0"/>
              <a:t>  </a:t>
            </a:r>
            <a:r>
              <a:rPr lang="ru-RU" sz="3600" b="1" dirty="0" smtClean="0"/>
              <a:t>«</a:t>
            </a:r>
            <a:r>
              <a:rPr lang="ru-RU" sz="3600" b="1" dirty="0"/>
              <a:t>Реконструкция текста»</a:t>
            </a:r>
            <a:endParaRPr lang="ru-RU" sz="3600" dirty="0"/>
          </a:p>
          <a:p>
            <a:r>
              <a:rPr lang="ru-RU" sz="3600" b="1" dirty="0"/>
              <a:t>Приём «Лингвистическая </a:t>
            </a:r>
            <a:r>
              <a:rPr lang="ru-RU" sz="3600" b="1" dirty="0" smtClean="0"/>
              <a:t>сказка» </a:t>
            </a:r>
          </a:p>
          <a:p>
            <a:r>
              <a:rPr lang="ru-RU" sz="3600" b="1" i="1" dirty="0"/>
              <a:t>Приём</a:t>
            </a:r>
            <a:r>
              <a:rPr lang="ru-RU" sz="3600" b="1" dirty="0"/>
              <a:t> </a:t>
            </a:r>
            <a:r>
              <a:rPr lang="ru-RU" sz="3600" b="1" i="1" dirty="0" smtClean="0"/>
              <a:t>«Текст с  купюрами»</a:t>
            </a:r>
          </a:p>
          <a:p>
            <a:r>
              <a:rPr lang="ru-RU" sz="3600" b="1" i="1" dirty="0" smtClean="0"/>
              <a:t>Создание алгоритмов, схем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2939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Текст с купюрами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6671" y="1371599"/>
            <a:ext cx="10172700" cy="5274129"/>
          </a:xfrm>
        </p:spPr>
        <p:txBody>
          <a:bodyPr>
            <a:normAutofit fontScale="62500" lnSpcReduction="20000"/>
          </a:bodyPr>
          <a:lstStyle/>
          <a:p>
            <a:r>
              <a:rPr lang="ru-RU" i="1" dirty="0"/>
              <a:t>1</a:t>
            </a:r>
            <a:r>
              <a:rPr lang="ru-RU" sz="2900" i="1" dirty="0"/>
              <a:t>) Имя существительное обозначает…</a:t>
            </a:r>
            <a:endParaRPr lang="ru-RU" sz="2900" dirty="0"/>
          </a:p>
          <a:p>
            <a:r>
              <a:rPr lang="ru-RU" sz="2900" i="1" dirty="0"/>
              <a:t>Отвечает на вопросы…</a:t>
            </a:r>
            <a:endParaRPr lang="ru-RU" sz="2900" dirty="0"/>
          </a:p>
          <a:p>
            <a:r>
              <a:rPr lang="ru-RU" sz="2900" i="1" dirty="0"/>
              <a:t>Начальная форма имени существительного - … падеж…числа.</a:t>
            </a:r>
            <a:endParaRPr lang="ru-RU" sz="2900" dirty="0"/>
          </a:p>
          <a:p>
            <a:r>
              <a:rPr lang="ru-RU" sz="2900" i="1" dirty="0"/>
              <a:t>2) Имена существительные имеют следующие постоянные признаки:</a:t>
            </a:r>
            <a:endParaRPr lang="ru-RU" sz="2900" dirty="0"/>
          </a:p>
          <a:p>
            <a:r>
              <a:rPr lang="ru-RU" sz="2900" i="1" dirty="0"/>
              <a:t>…</a:t>
            </a:r>
            <a:r>
              <a:rPr lang="ru-RU" sz="2900" dirty="0"/>
              <a:t> </a:t>
            </a:r>
            <a:r>
              <a:rPr lang="ru-RU" sz="2900" i="1" dirty="0"/>
              <a:t>или ….</a:t>
            </a:r>
            <a:endParaRPr lang="ru-RU" sz="2900" dirty="0"/>
          </a:p>
          <a:p>
            <a:r>
              <a:rPr lang="ru-RU" sz="2900" i="1" dirty="0"/>
              <a:t>…</a:t>
            </a:r>
            <a:r>
              <a:rPr lang="ru-RU" sz="2900" dirty="0"/>
              <a:t> </a:t>
            </a:r>
            <a:r>
              <a:rPr lang="ru-RU" sz="2900" i="1" dirty="0"/>
              <a:t>или …</a:t>
            </a:r>
            <a:endParaRPr lang="ru-RU" sz="2900" dirty="0"/>
          </a:p>
          <a:p>
            <a:r>
              <a:rPr lang="ru-RU" sz="2900" i="1" dirty="0"/>
              <a:t>Относятся к … или …, или … роду, к … , или … , или ….. склонению.</a:t>
            </a:r>
            <a:endParaRPr lang="ru-RU" sz="2900" dirty="0"/>
          </a:p>
          <a:p>
            <a:r>
              <a:rPr lang="ru-RU" sz="2900" i="1" dirty="0"/>
              <a:t>Имена существительные имеют следующие непостоянные признаки:….</a:t>
            </a:r>
            <a:endParaRPr lang="ru-RU" sz="2900" dirty="0"/>
          </a:p>
          <a:p>
            <a:r>
              <a:rPr lang="ru-RU" sz="2900" i="1" dirty="0"/>
              <a:t>Существительные изменяются по … и … .</a:t>
            </a:r>
            <a:endParaRPr lang="ru-RU" sz="2900" dirty="0"/>
          </a:p>
          <a:p>
            <a:r>
              <a:rPr lang="ru-RU" sz="2900" i="1" dirty="0"/>
              <a:t>3) В предложении имя существительное может быть как …, … , … , … , … .</a:t>
            </a:r>
            <a:endParaRPr lang="ru-RU" sz="2900" dirty="0"/>
          </a:p>
          <a:p>
            <a:r>
              <a:rPr lang="ru-RU" sz="2900" i="1" dirty="0"/>
              <a:t>Имя существительное не является членом предложения, если… .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11250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Алгоритмы, схемы</a:t>
            </a:r>
            <a:endParaRPr lang="ru-RU" dirty="0"/>
          </a:p>
        </p:txBody>
      </p:sp>
      <p:pic>
        <p:nvPicPr>
          <p:cNvPr id="4" name="Picture 5" descr="MSOfficePNG(4)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-27"/>
          <a:stretch>
            <a:fillRect/>
          </a:stretch>
        </p:blipFill>
        <p:spPr bwMode="auto">
          <a:xfrm>
            <a:off x="3846699" y="2052638"/>
            <a:ext cx="5649539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53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F:\Схема Глагол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6586" y="2052638"/>
            <a:ext cx="5329766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1\Мои документы\Мои результаты сканировани\2009-12 (дек)\сканирование0003.jpg"/>
          <p:cNvPicPr/>
          <p:nvPr/>
        </p:nvPicPr>
        <p:blipFill>
          <a:blip r:embed="rId3"/>
          <a:srcRect l="-1677" t="8218" r="8763"/>
          <a:stretch>
            <a:fillRect/>
          </a:stretch>
        </p:blipFill>
        <p:spPr bwMode="auto">
          <a:xfrm>
            <a:off x="1240971" y="767443"/>
            <a:ext cx="9829800" cy="4376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237014" y="5143512"/>
            <a:ext cx="92419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Рассмотрите рисунок и расскажите о видах языкового разбора, связанных с анализом слова. Какие признаки этой языковой единицы изучает каждый из них? 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Отвечая на вопрос, используйте планы разбора (см. приложение к учебнику)</a:t>
            </a:r>
            <a:endParaRPr lang="ru-RU" sz="2400" dirty="0">
              <a:solidFill>
                <a:srgbClr val="FF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15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ФУНКЦИОНАЛЬНАЯ ГРАМОТНОСТЬ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8016" y="1263922"/>
            <a:ext cx="10121537" cy="435133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Способность человека вступать в отношения с внешней средой и максимально быстро адаптироваться и функционировать в ней. В отличие от элементарной грамотности как </a:t>
            </a:r>
            <a:r>
              <a:rPr lang="ru-RU" u="sng" dirty="0" smtClean="0">
                <a:hlinkClick r:id="rId2"/>
              </a:rPr>
              <a:t>способности</a:t>
            </a:r>
            <a:r>
              <a:rPr lang="ru-RU" dirty="0" smtClean="0"/>
              <a:t> личности читать, понимать, составлять простые короткие тексты и осуществлять простейшие арифметические действия, Ф. г. есть уровень знаний, умений и навыков, обеспечивающий нормальное функционирование личности в системе социальных отношений, который считается минимально необходимым для осуществления жизнедеятельности личности в конкретной культурной среде.</a:t>
            </a:r>
          </a:p>
          <a:p>
            <a:pPr marL="0" indent="0" algn="r">
              <a:buNone/>
            </a:pPr>
            <a:r>
              <a:rPr lang="ru-RU" dirty="0" smtClean="0"/>
              <a:t>(Но</a:t>
            </a:r>
            <a:r>
              <a:rPr lang="ru-RU" i="1" dirty="0" smtClean="0"/>
              <a:t>вый словарь методических терминов и понятий, 2009г.)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09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068" y="378823"/>
            <a:ext cx="8556171" cy="62962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Функциональная грамотность сегодня — это базовое образование личности. Ребенку важно обладать: Готовностью успешно взаимодействовать с изменяющимся окружающим миром; Возможностью решать различные (в том числе нестандартные) учебные и жизненные задачи; Способностью строить социальные отношения; Совокупностью рефлексивных умений, обеспечивающих оценку своей грамотности, стремление к дальнейшему образованию</a:t>
            </a:r>
            <a:r>
              <a:rPr lang="ru-RU" dirty="0" smtClean="0"/>
              <a:t>».</a:t>
            </a:r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dirty="0" smtClean="0"/>
              <a:t> </a:t>
            </a:r>
            <a:r>
              <a:rPr lang="ru-RU" dirty="0"/>
              <a:t>Российский педагог, член-корреспондент РАО Наталья Федоровна Виноградова, издание «Функциональная грамотность младшего школьника: книга для учителя»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731520" y="160988"/>
            <a:ext cx="6400800" cy="45981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Происходящие в мире глобальные изменения требуют и глобальных компетенций. Функциональная грамотность включает в себя: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м</a:t>
            </a:r>
            <a:r>
              <a:rPr lang="ru-RU" sz="2400" b="1" dirty="0" smtClean="0">
                <a:solidFill>
                  <a:schemeClr val="bg1"/>
                </a:solidFill>
              </a:rPr>
              <a:t>атематическую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ф</a:t>
            </a:r>
            <a:r>
              <a:rPr lang="ru-RU" sz="2400" b="1" dirty="0" smtClean="0">
                <a:solidFill>
                  <a:schemeClr val="bg1"/>
                </a:solidFill>
              </a:rPr>
              <a:t>инансовую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е</a:t>
            </a:r>
            <a:r>
              <a:rPr lang="ru-RU" sz="2400" b="1" dirty="0" smtClean="0">
                <a:solidFill>
                  <a:schemeClr val="bg1"/>
                </a:solidFill>
              </a:rPr>
              <a:t>стественнонаучную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ч</a:t>
            </a:r>
            <a:r>
              <a:rPr lang="ru-RU" sz="2400" b="1" dirty="0" smtClean="0">
                <a:solidFill>
                  <a:schemeClr val="bg1"/>
                </a:solidFill>
              </a:rPr>
              <a:t>итательскую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г</a:t>
            </a:r>
            <a:r>
              <a:rPr lang="ru-RU" sz="2400" b="1" dirty="0" smtClean="0">
                <a:solidFill>
                  <a:schemeClr val="bg1"/>
                </a:solidFill>
              </a:rPr>
              <a:t>лобальные </a:t>
            </a:r>
            <a:r>
              <a:rPr lang="ru-RU" sz="2400" b="1" dirty="0">
                <a:solidFill>
                  <a:schemeClr val="bg1"/>
                </a:solidFill>
              </a:rPr>
              <a:t>компетенции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к</a:t>
            </a:r>
            <a:r>
              <a:rPr lang="ru-RU" sz="2400" b="1" dirty="0" smtClean="0">
                <a:solidFill>
                  <a:schemeClr val="bg1"/>
                </a:solidFill>
              </a:rPr>
              <a:t>ритическое </a:t>
            </a:r>
            <a:r>
              <a:rPr lang="ru-RU" sz="2400" b="1" dirty="0">
                <a:solidFill>
                  <a:schemeClr val="bg1"/>
                </a:solidFill>
              </a:rPr>
              <a:t>мышление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hlinkClick r:id="rId3"/>
              </a:rPr>
              <a:t>/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71995" y="5043183"/>
            <a:ext cx="6124302" cy="1530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endParaRPr lang="ru-RU" sz="1200" dirty="0"/>
          </a:p>
          <a:p>
            <a:pPr algn="ctr"/>
            <a:endParaRPr lang="ru-RU" sz="1200" dirty="0" smtClean="0"/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«</a:t>
            </a:r>
            <a:r>
              <a:rPr lang="ru-RU" sz="1200" dirty="0">
                <a:solidFill>
                  <a:schemeClr val="bg1"/>
                </a:solidFill>
              </a:rPr>
              <a:t>Функционально грамотный человек — это человек, который способен использовать все постоянно приобретаемые в течение жизни знания, умения и навыки для решения максимально широкого диапазона жизненных задач в различных сферах человеческой деятельности, общения и социальных отношений».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34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3599" y="640080"/>
            <a:ext cx="8395144" cy="5409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«Функционально грамотный человек — это человек, который способен использовать все постоянно приобретаемые в течение жизни знания, умения и навыки для решения максимально широкого диапазона жизненных задач в различных сферах человеческой деятельности, общения и социальных отношений». </a:t>
            </a: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r">
              <a:buNone/>
            </a:pPr>
            <a:r>
              <a:rPr lang="ru-RU" sz="2400" dirty="0" smtClean="0"/>
              <a:t>Алексей </a:t>
            </a:r>
            <a:r>
              <a:rPr lang="ru-RU" sz="2400" dirty="0"/>
              <a:t>Алексеевич Леонтьев, академик РАО, издание «Школа 2100. Педагогика здравого смысла»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06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8186" y="293913"/>
            <a:ext cx="6234247" cy="6786155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Словосочетание «читательская грамотность» появилось в контексте международного тестирования в 1991 г. В исследовании РISA «читательская грамотность – способность человека понимать и использовать письменные тексты, размышлять о них и заниматься чтением для того, чтобы достигать своих целей, расширять свои знания и возможности, участвовать в социальной жизни».</a:t>
            </a:r>
          </a:p>
          <a:p>
            <a:pPr algn="ctr"/>
            <a:r>
              <a:rPr lang="ru-RU" sz="2200" dirty="0" smtClean="0"/>
              <a:t>.</a:t>
            </a:r>
            <a:endParaRPr lang="ru-RU" sz="22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6" y="719705"/>
            <a:ext cx="4587240" cy="543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13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263" y="182246"/>
            <a:ext cx="10515600" cy="1110978"/>
          </a:xfrm>
        </p:spPr>
        <p:txBody>
          <a:bodyPr/>
          <a:lstStyle/>
          <a:p>
            <a:pPr algn="ctr"/>
            <a:r>
              <a:rPr lang="ru-RU" dirty="0" smtClean="0"/>
              <a:t>Специальные читательские умения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300" y="734787"/>
            <a:ext cx="9312839" cy="5894614"/>
          </a:xfrm>
        </p:spPr>
        <p:txBody>
          <a:bodyPr>
            <a:normAutofit/>
          </a:bodyPr>
          <a:lstStyle/>
          <a:p>
            <a:r>
              <a:rPr lang="ru-RU" dirty="0"/>
              <a:t>Группа 1</a:t>
            </a:r>
          </a:p>
          <a:p>
            <a:pPr marL="0" indent="0">
              <a:buNone/>
            </a:pPr>
            <a:r>
              <a:rPr lang="ru-RU" sz="1900" dirty="0"/>
              <a:t>Учащиеся должны показать, что понимают, о чем говорится в тексте, определить тему и главную мысль; найти и выявить в тексте информацию, которая представлена в различном виде; сформулировать прямые выводы и заключения на основе фактов, которые имеются в тексте</a:t>
            </a:r>
            <a:r>
              <a:rPr lang="ru-RU" dirty="0"/>
              <a:t>.</a:t>
            </a:r>
          </a:p>
          <a:p>
            <a:r>
              <a:rPr lang="ru-RU" dirty="0"/>
              <a:t>Группа 2</a:t>
            </a:r>
          </a:p>
          <a:p>
            <a:pPr marL="0" indent="0">
              <a:buNone/>
            </a:pPr>
            <a:r>
              <a:rPr lang="ru-RU" dirty="0"/>
              <a:t>Учащиеся анализируют, интерпретируют и обобщают информацию, которая представлена в тексте, формулируют на ее основе сложные выводы и оценочные суждения.</a:t>
            </a:r>
          </a:p>
          <a:p>
            <a:r>
              <a:rPr lang="ru-RU" dirty="0"/>
              <a:t>Группа 3</a:t>
            </a:r>
          </a:p>
          <a:p>
            <a:pPr marL="0" indent="0">
              <a:buNone/>
            </a:pPr>
            <a:r>
              <a:rPr lang="ru-RU" dirty="0"/>
              <a:t>Учащиеся используют информацию из текста для различных целей: решают учебно-познавательные и учебно-практические задачи без привлечения или с привлечением дополнительных знаний и личного опыта.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20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Приемы  для формирования читательской грамотности на уроках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Прием « Шесть шляп» на заключительном уроке по рассказу </a:t>
            </a:r>
            <a:r>
              <a:rPr lang="ru-RU" sz="3200" dirty="0"/>
              <a:t>В.Г. Короленко «В дурном обществе».</a:t>
            </a:r>
          </a:p>
        </p:txBody>
      </p:sp>
    </p:spTree>
    <p:extLst>
      <p:ext uri="{BB962C8B-B14F-4D97-AF65-F5344CB8AC3E}">
        <p14:creationId xmlns:p14="http://schemas.microsoft.com/office/powerpoint/2010/main" val="408677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Концептуальная таблица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Жилин и </a:t>
            </a:r>
            <a:r>
              <a:rPr lang="ru-RU" sz="3200" dirty="0" err="1" smtClean="0"/>
              <a:t>Костылин</a:t>
            </a:r>
            <a:r>
              <a:rPr lang="ru-RU" sz="3200" dirty="0" smtClean="0"/>
              <a:t> ( </a:t>
            </a:r>
            <a:r>
              <a:rPr lang="ru-RU" sz="3200" dirty="0" err="1" smtClean="0"/>
              <a:t>Л.Н.Толстой</a:t>
            </a:r>
            <a:r>
              <a:rPr lang="ru-RU" sz="3200" dirty="0" smtClean="0"/>
              <a:t> « Кавказский пленник»</a:t>
            </a:r>
          </a:p>
          <a:p>
            <a:r>
              <a:rPr lang="ru-RU" sz="3200" dirty="0" smtClean="0"/>
              <a:t>Остап и </a:t>
            </a:r>
            <a:r>
              <a:rPr lang="ru-RU" sz="3200" dirty="0" err="1" smtClean="0"/>
              <a:t>Андрий</a:t>
            </a:r>
            <a:r>
              <a:rPr lang="ru-RU" sz="3200" dirty="0" smtClean="0"/>
              <a:t> ( </a:t>
            </a:r>
            <a:r>
              <a:rPr lang="ru-RU" sz="3200" dirty="0" err="1" smtClean="0"/>
              <a:t>Н.В.Гоголь</a:t>
            </a:r>
            <a:r>
              <a:rPr lang="ru-RU" sz="3200" dirty="0" smtClean="0"/>
              <a:t> « Тарас Бульба»</a:t>
            </a:r>
          </a:p>
          <a:p>
            <a:r>
              <a:rPr lang="ru-RU" sz="3200" dirty="0" smtClean="0"/>
              <a:t>Помещики ( </a:t>
            </a:r>
            <a:r>
              <a:rPr lang="ru-RU" sz="3200" dirty="0" err="1" smtClean="0"/>
              <a:t>Н.В.Гоголь</a:t>
            </a:r>
            <a:r>
              <a:rPr lang="ru-RU" sz="3200" dirty="0" smtClean="0"/>
              <a:t> « Мертвые души»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5040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855FD277C56EC4CA5D5D9415EEAD8A4" ma:contentTypeVersion="1" ma:contentTypeDescription="Создание документа." ma:contentTypeScope="" ma:versionID="3f467026a9d31263e3347e563802c559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a2f2ab80eb441aec93e1bfc7e6bf8f37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Z7KFWENHHMJR-1721911526-12</_dlc_DocId>
    <_dlc_DocIdUrl xmlns="134c83b0-daba-48ad-8a7d-75e8d548d543">
      <Url>http://www.eduportal44.ru/Galich/school1/_layouts/15/DocIdRedir.aspx?ID=Z7KFWENHHMJR-1721911526-12</Url>
      <Description>Z7KFWENHHMJR-1721911526-12</Description>
    </_dlc_DocIdUrl>
  </documentManagement>
</p:properties>
</file>

<file path=customXml/itemProps1.xml><?xml version="1.0" encoding="utf-8"?>
<ds:datastoreItem xmlns:ds="http://schemas.openxmlformats.org/officeDocument/2006/customXml" ds:itemID="{2394509D-90EF-4B6D-B272-50501AD4FB27}"/>
</file>

<file path=customXml/itemProps2.xml><?xml version="1.0" encoding="utf-8"?>
<ds:datastoreItem xmlns:ds="http://schemas.openxmlformats.org/officeDocument/2006/customXml" ds:itemID="{B255EA5F-1427-4F61-897D-AF9FC3CE6B51}"/>
</file>

<file path=customXml/itemProps3.xml><?xml version="1.0" encoding="utf-8"?>
<ds:datastoreItem xmlns:ds="http://schemas.openxmlformats.org/officeDocument/2006/customXml" ds:itemID="{11D100FE-723B-423E-8671-9CE850BE96CD}"/>
</file>

<file path=customXml/itemProps4.xml><?xml version="1.0" encoding="utf-8"?>
<ds:datastoreItem xmlns:ds="http://schemas.openxmlformats.org/officeDocument/2006/customXml" ds:itemID="{4AA6A23A-120B-41F5-B932-D5EACB0EC8A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230</Words>
  <Application>Microsoft Office PowerPoint</Application>
  <PresentationFormat>Широкоэкранный</PresentationFormat>
  <Paragraphs>65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MS Shell Dlg 2</vt:lpstr>
      <vt:lpstr>Times New Roman</vt:lpstr>
      <vt:lpstr>Wingdings</vt:lpstr>
      <vt:lpstr>Wingdings 3</vt:lpstr>
      <vt:lpstr>Madison</vt:lpstr>
      <vt:lpstr>Методы и формы организации работы по формированию читательской  грамотности на уроках русского языка и литературы</vt:lpstr>
      <vt:lpstr>ФУНКЦИОНАЛЬНАЯ ГРАМОТНОСТЬ. 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Специальные читательские умения</vt:lpstr>
      <vt:lpstr>Приемы  для формирования читательской грамотности на уроках литературы</vt:lpstr>
      <vt:lpstr>Концептуальная таблица</vt:lpstr>
      <vt:lpstr>Толстые и тонкие вопросы</vt:lpstr>
      <vt:lpstr>Работа с вопросником</vt:lpstr>
      <vt:lpstr>Ромашка Блума</vt:lpstr>
      <vt:lpstr>Приемы для формирования читательской грамотности на уроках русского языка</vt:lpstr>
      <vt:lpstr>Текст с купюрами</vt:lpstr>
      <vt:lpstr>Алгоритмы, схемы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315</dc:creator>
  <cp:lastModifiedBy>УЧИТЕЛЬСКАЯ_2</cp:lastModifiedBy>
  <cp:revision>21</cp:revision>
  <dcterms:created xsi:type="dcterms:W3CDTF">2021-03-02T03:47:32Z</dcterms:created>
  <dcterms:modified xsi:type="dcterms:W3CDTF">2022-02-22T10:57:20Z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0x010100A855FD277C56EC4CA5D5D9415EEAD8A4</vt:lpwstr>
  </property>
  <property fmtid="{D5CDD505-2E9C-101B-9397-08002B2CF9AE}" pid="3" name="_dlc_DocIdItemGuid">
    <vt:lpwstr>6c62275e-cf49-461d-89c3-314334b2a7d9</vt:lpwstr>
  </property>
</Properties>
</file>