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1" r:id="rId3"/>
    <p:sldId id="282" r:id="rId4"/>
    <p:sldId id="290" r:id="rId5"/>
    <p:sldId id="292" r:id="rId6"/>
    <p:sldId id="283" r:id="rId7"/>
    <p:sldId id="284" r:id="rId8"/>
    <p:sldId id="285" r:id="rId9"/>
    <p:sldId id="286" r:id="rId10"/>
    <p:sldId id="287" r:id="rId11"/>
    <p:sldId id="266" r:id="rId12"/>
    <p:sldId id="265" r:id="rId13"/>
    <p:sldId id="257" r:id="rId14"/>
    <p:sldId id="293" r:id="rId15"/>
    <p:sldId id="278" r:id="rId16"/>
    <p:sldId id="29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>
        <p:scale>
          <a:sx n="60" d="100"/>
          <a:sy n="60" d="100"/>
        </p:scale>
        <p:origin x="-2460" y="-1434"/>
      </p:cViewPr>
      <p:guideLst>
        <p:guide orient="horz" pos="207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63751" y="1701800"/>
            <a:ext cx="9211733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3751" y="2927350"/>
            <a:ext cx="9218083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8467" y="0"/>
            <a:ext cx="12200467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02665"/>
            <a:ext cx="10242550" cy="3347085"/>
          </a:xfrm>
        </p:spPr>
        <p:txBody>
          <a:bodyPr>
            <a:normAutofit/>
          </a:bodyPr>
          <a:lstStyle/>
          <a:p>
            <a:r>
              <a:rPr lang="ru-RU" altLang="en-US" sz="4445" b="1" dirty="0"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Креативное мышление </a:t>
            </a:r>
            <a:br>
              <a:rPr lang="ru-RU" altLang="en-US" sz="4445" b="1" dirty="0"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4445" b="1" dirty="0"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на уроках технологии </a:t>
            </a:r>
            <a:br>
              <a:rPr lang="ru-RU" altLang="en-US" sz="4445" b="1" dirty="0"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</a:br>
            <a:endParaRPr lang="ru-RU" altLang="en-US" sz="4445" b="1" dirty="0"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7795" y="4755198"/>
            <a:ext cx="9144000" cy="1655762"/>
          </a:xfrm>
        </p:spPr>
        <p:txBody>
          <a:bodyPr/>
          <a:lstStyle/>
          <a:p>
            <a:r>
              <a:rPr lang="ru-RU" altLang="en-US" b="1" dirty="0" smtClean="0">
                <a:solidFill>
                  <a:schemeClr val="accent1"/>
                </a:solidFill>
                <a:latin typeface="Times New Roman" panose="02020603050405020304" charset="0"/>
                <a:cs typeface="Times New Roman" panose="02020603050405020304" charset="0"/>
              </a:rPr>
              <a:t>Разгуляева  Н.А., </a:t>
            </a:r>
            <a:endParaRPr lang="ru-RU" altLang="en-US" b="1" dirty="0">
              <a:solidFill>
                <a:schemeClr val="accent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b="1" dirty="0">
                <a:solidFill>
                  <a:schemeClr val="accent1"/>
                </a:solidFill>
                <a:latin typeface="Times New Roman" panose="02020603050405020304" charset="0"/>
                <a:cs typeface="Times New Roman" panose="02020603050405020304" charset="0"/>
              </a:rPr>
              <a:t>учитель технологии</a:t>
            </a:r>
            <a:r>
              <a:rPr lang="ru-RU" altLang="en-US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</a:p>
        </p:txBody>
      </p:sp>
      <p:sp>
        <p:nvSpPr>
          <p:cNvPr id="4" name="Подзаголовок 2"/>
          <p:cNvSpPr>
            <a:spLocks noGrp="1"/>
          </p:cNvSpPr>
          <p:nvPr/>
        </p:nvSpPr>
        <p:spPr>
          <a:xfrm>
            <a:off x="1297940" y="248920"/>
            <a:ext cx="9596120" cy="56642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indent="0" algn="r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ru-RU" altLang="en-US" sz="1800" dirty="0">
              <a:solidFill>
                <a:schemeClr val="tx2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творческой личности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поставить творческую цель и подчинить свою деятельность ее достижению;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планировать,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самоконтролировать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деятельность;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и решать проблему; </a:t>
            </a:r>
          </a:p>
        </p:txBody>
      </p:sp>
    </p:spTree>
    <p:extLst>
      <p:ext uri="{BB962C8B-B14F-4D97-AF65-F5344CB8AC3E}">
        <p14:creationId xmlns:p14="http://schemas.microsoft.com/office/powerpoint/2010/main" val="224655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7390"/>
            <a:ext cx="10972800" cy="582613"/>
          </a:xfrm>
        </p:spPr>
        <p:txBody>
          <a:bodyPr/>
          <a:lstStyle/>
          <a:p>
            <a:r>
              <a:rPr lang="ru-RU" altLang="en-US" sz="28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Задания на развитие креативности призваны: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09600" y="1608455"/>
            <a:ext cx="10972800" cy="4140835"/>
          </a:xfrm>
        </p:spPr>
        <p:txBody>
          <a:bodyPr/>
          <a:lstStyle/>
          <a:p>
            <a:pPr>
              <a:buFont typeface="Wingdings" panose="05000000000000000000" charset="0"/>
              <a:buChar char="Ø"/>
            </a:pP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Помогать ученикам </a:t>
            </a:r>
            <a:r>
              <a:rPr lang="ru-RU" altLang="en-US" sz="2400" b="1" dirty="0">
                <a:latin typeface="Times New Roman" panose="02020603050405020304" charset="0"/>
                <a:cs typeface="Times New Roman" panose="02020603050405020304" charset="0"/>
              </a:rPr>
              <a:t>осознавать и выражать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 (например, с помощью рисунка) смысл изучаемого;</a:t>
            </a:r>
          </a:p>
          <a:p>
            <a:pPr>
              <a:buFont typeface="Wingdings" panose="05000000000000000000" charset="0"/>
              <a:buChar char="Ø"/>
            </a:pP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Создавать возможность </a:t>
            </a:r>
            <a:r>
              <a:rPr lang="ru-RU" altLang="en-US" sz="2400" b="1" dirty="0">
                <a:latin typeface="Times New Roman" panose="02020603050405020304" charset="0"/>
                <a:cs typeface="Times New Roman" panose="02020603050405020304" charset="0"/>
              </a:rPr>
              <a:t>альтернативных решений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;</a:t>
            </a:r>
          </a:p>
          <a:p>
            <a:pPr>
              <a:buFont typeface="Wingdings" panose="05000000000000000000" charset="0"/>
              <a:buChar char="Ø"/>
            </a:pP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Способствовать присвоению знаний школьниками, стимулируя поиск ими решений и ведя их по пути от задачи к способу;</a:t>
            </a:r>
          </a:p>
          <a:p>
            <a:pPr>
              <a:buFont typeface="Wingdings" panose="05000000000000000000" charset="0"/>
              <a:buChar char="Ø"/>
            </a:pP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Способствовать </a:t>
            </a:r>
            <a:r>
              <a:rPr lang="ru-RU" altLang="en-US" sz="2400" b="1" dirty="0">
                <a:latin typeface="Times New Roman" panose="02020603050405020304" charset="0"/>
                <a:cs typeface="Times New Roman" panose="02020603050405020304" charset="0"/>
              </a:rPr>
              <a:t>приобретению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 школьниками </a:t>
            </a:r>
            <a:r>
              <a:rPr lang="ru-RU" altLang="en-US" sz="2400" b="1" dirty="0">
                <a:latin typeface="Times New Roman" panose="02020603050405020304" charset="0"/>
                <a:cs typeface="Times New Roman" panose="02020603050405020304" charset="0"/>
              </a:rPr>
              <a:t>опыта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 успешных действий, </a:t>
            </a:r>
            <a:r>
              <a:rPr lang="ru-RU" altLang="en-US" sz="2400" b="1" dirty="0">
                <a:latin typeface="Times New Roman" panose="02020603050405020304" charset="0"/>
                <a:cs typeface="Times New Roman" panose="02020603050405020304" charset="0"/>
              </a:rPr>
              <a:t>овладению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 эффективными </a:t>
            </a:r>
            <a:r>
              <a:rPr lang="ru-RU" altLang="en-US" sz="2400" b="1" dirty="0">
                <a:latin typeface="Times New Roman" panose="02020603050405020304" charset="0"/>
                <a:cs typeface="Times New Roman" panose="02020603050405020304" charset="0"/>
              </a:rPr>
              <a:t>стратегиями поведения</a:t>
            </a:r>
            <a:r>
              <a:rPr lang="ru-RU" altLang="en-US" sz="2400" dirty="0" smtClean="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ru-RU" altLang="en-US" sz="2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638175"/>
            <a:ext cx="10972800" cy="832485"/>
          </a:xfrm>
        </p:spPr>
        <p:txBody>
          <a:bodyPr/>
          <a:lstStyle/>
          <a:p>
            <a:r>
              <a:rPr lang="ru-RU" altLang="en-US" sz="28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Развитие креативности в образовательном процессе  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09600" y="1470660"/>
            <a:ext cx="10972800" cy="5072380"/>
          </a:xfrm>
        </p:spPr>
        <p:txBody>
          <a:bodyPr/>
          <a:lstStyle/>
          <a:p>
            <a:pPr>
              <a:buFont typeface="Wingdings" panose="05000000000000000000" charset="0"/>
              <a:buChar char="Ø"/>
            </a:pP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Предлагаем </a:t>
            </a:r>
            <a:r>
              <a:rPr lang="ru-RU" altLang="en-US" sz="2400" b="1" dirty="0">
                <a:latin typeface="Times New Roman" panose="02020603050405020304" charset="0"/>
                <a:cs typeface="Times New Roman" panose="02020603050405020304" charset="0"/>
              </a:rPr>
              <a:t>рассматривать разные идеи и решения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, учим и учимся преобразовывать привычное, находить новые формы;</a:t>
            </a:r>
          </a:p>
          <a:p>
            <a:pPr>
              <a:buFont typeface="Wingdings" panose="05000000000000000000" charset="0"/>
              <a:buChar char="Ø"/>
            </a:pPr>
            <a:r>
              <a:rPr lang="ru-RU" altLang="en-US" sz="2400" b="1" dirty="0">
                <a:latin typeface="Times New Roman" panose="02020603050405020304" charset="0"/>
                <a:cs typeface="Times New Roman" panose="02020603050405020304" charset="0"/>
              </a:rPr>
              <a:t>Ставим под сомнение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 существующие теории, факты, </a:t>
            </a:r>
            <a:r>
              <a:rPr lang="ru-RU" altLang="en-US" sz="2400" b="1" dirty="0">
                <a:latin typeface="Times New Roman" panose="02020603050405020304" charset="0"/>
                <a:cs typeface="Times New Roman" panose="02020603050405020304" charset="0"/>
              </a:rPr>
              <a:t>создаём коллизии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, проблемные ситуации;</a:t>
            </a:r>
          </a:p>
          <a:p>
            <a:pPr>
              <a:buFont typeface="Wingdings" panose="05000000000000000000" charset="0"/>
              <a:buChar char="Ø"/>
            </a:pPr>
            <a:r>
              <a:rPr lang="ru-RU" altLang="en-US" sz="2400" b="1" dirty="0">
                <a:latin typeface="Times New Roman" panose="02020603050405020304" charset="0"/>
                <a:cs typeface="Times New Roman" panose="02020603050405020304" charset="0"/>
              </a:rPr>
              <a:t>Смотрим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 на предмет, тему, вопрос </a:t>
            </a:r>
            <a:r>
              <a:rPr lang="ru-RU" altLang="en-US" sz="2400" b="1" dirty="0">
                <a:latin typeface="Times New Roman" panose="02020603050405020304" charset="0"/>
                <a:cs typeface="Times New Roman" panose="02020603050405020304" charset="0"/>
              </a:rPr>
              <a:t>с разных позиций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, выдвигаем разные точки зрения;</a:t>
            </a:r>
          </a:p>
          <a:p>
            <a:pPr>
              <a:buFont typeface="Wingdings" panose="05000000000000000000" charset="0"/>
              <a:buChar char="Ø"/>
            </a:pPr>
            <a:r>
              <a:rPr lang="ru-RU" altLang="en-US" sz="2400" b="1" dirty="0">
                <a:latin typeface="Times New Roman" panose="02020603050405020304" charset="0"/>
                <a:cs typeface="Times New Roman" panose="02020603050405020304" charset="0"/>
              </a:rPr>
              <a:t>Задаём вопросы, находим связи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 с другими концепциями и знаниями из этого же или другого предмета;</a:t>
            </a:r>
          </a:p>
          <a:p>
            <a:pPr>
              <a:buFont typeface="Wingdings" panose="05000000000000000000" charset="0"/>
              <a:buChar char="Ø"/>
            </a:pPr>
            <a:r>
              <a:rPr lang="ru-RU" altLang="en-US" sz="2400" b="1" dirty="0">
                <a:latin typeface="Times New Roman" panose="02020603050405020304" charset="0"/>
                <a:cs typeface="Times New Roman" panose="02020603050405020304" charset="0"/>
              </a:rPr>
              <a:t>Вовлекаем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 учащихся в </a:t>
            </a:r>
            <a:r>
              <a:rPr lang="ru-RU" altLang="en-US" sz="2400" b="1" dirty="0">
                <a:latin typeface="Times New Roman" panose="02020603050405020304" charset="0"/>
                <a:cs typeface="Times New Roman" panose="02020603050405020304" charset="0"/>
              </a:rPr>
              <a:t>процесс разработки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 продукта/решения;</a:t>
            </a:r>
          </a:p>
          <a:p>
            <a:pPr>
              <a:buFont typeface="Wingdings" panose="05000000000000000000" charset="0"/>
              <a:buChar char="Ø"/>
            </a:pPr>
            <a:r>
              <a:rPr lang="ru-RU" altLang="en-US" sz="2400" b="1" dirty="0">
                <a:latin typeface="Times New Roman" panose="02020603050405020304" charset="0"/>
                <a:cs typeface="Times New Roman" panose="02020603050405020304" charset="0"/>
              </a:rPr>
              <a:t>Создаём, выполняем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 или </a:t>
            </a:r>
            <a:r>
              <a:rPr lang="ru-RU" altLang="en-US" sz="2400" b="1" dirty="0">
                <a:latin typeface="Times New Roman" panose="02020603050405020304" charset="0"/>
                <a:cs typeface="Times New Roman" panose="02020603050405020304" charset="0"/>
              </a:rPr>
              <a:t>придумываем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 важные и новые для себя вещи;</a:t>
            </a:r>
          </a:p>
          <a:p>
            <a:pPr>
              <a:buFont typeface="Wingdings" panose="05000000000000000000" charset="0"/>
              <a:buChar char="Ø"/>
            </a:pP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Размышляем над </a:t>
            </a:r>
            <a:r>
              <a:rPr lang="ru-RU" altLang="en-US" sz="2400" b="1" dirty="0">
                <a:latin typeface="Times New Roman" panose="02020603050405020304" charset="0"/>
                <a:cs typeface="Times New Roman" panose="02020603050405020304" charset="0"/>
              </a:rPr>
              <a:t>новизной решения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 и его </a:t>
            </a:r>
            <a:r>
              <a:rPr lang="ru-RU" altLang="en-US" sz="2400" b="1" dirty="0">
                <a:latin typeface="Times New Roman" panose="02020603050405020304" charset="0"/>
                <a:cs typeface="Times New Roman" panose="02020603050405020304" charset="0"/>
              </a:rPr>
              <a:t>возможных последствиях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;</a:t>
            </a:r>
          </a:p>
          <a:p>
            <a:pPr>
              <a:buFont typeface="Wingdings" panose="05000000000000000000" charset="0"/>
              <a:buChar char="Ø"/>
            </a:pPr>
            <a:r>
              <a:rPr lang="ru-RU" altLang="en-US" sz="2400" b="1" dirty="0">
                <a:latin typeface="Times New Roman" panose="02020603050405020304" charset="0"/>
                <a:cs typeface="Times New Roman" panose="02020603050405020304" charset="0"/>
              </a:rPr>
              <a:t>Разрушаем шаблоны и стереотипы, ищем новые возможности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609600" y="582930"/>
            <a:ext cx="10831830" cy="5475605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>
                <a:latin typeface="Times New Roman" panose="02020603050405020304" charset="0"/>
                <a:cs typeface="Times New Roman" panose="02020603050405020304" charset="0"/>
              </a:rPr>
              <a:t>Зашифруй текст, используя следующие методы: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1. </a:t>
            </a:r>
            <a:r>
              <a:rPr lang="ru-RU" sz="1600" b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«Белые пятна»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(между буквами и словами неправильно расставить пробелы).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charset="0"/>
                <a:cs typeface="Times New Roman" panose="02020603050405020304" charset="0"/>
              </a:rPr>
              <a:t>Например: </a:t>
            </a:r>
            <a:r>
              <a:rPr lang="ru-RU" sz="1600" dirty="0" smtClean="0">
                <a:latin typeface="Times New Roman" panose="02020603050405020304" charset="0"/>
                <a:cs typeface="Times New Roman" panose="02020603050405020304" charset="0"/>
              </a:rPr>
              <a:t>«</a:t>
            </a:r>
            <a:r>
              <a:rPr lang="ru-RU" sz="16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Се год </a:t>
            </a:r>
            <a:r>
              <a:rPr lang="ru-RU" sz="1600" dirty="0" err="1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няхор</a:t>
            </a:r>
            <a:r>
              <a:rPr lang="ru-RU" sz="16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ru-RU" sz="1600" dirty="0" err="1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ош</a:t>
            </a:r>
            <a:r>
              <a:rPr lang="ru-RU" sz="16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ru-RU" sz="1600" dirty="0" err="1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ийд</a:t>
            </a:r>
            <a:r>
              <a:rPr lang="ru-RU" sz="16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ru-RU" sz="1600" dirty="0" err="1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ень</a:t>
            </a:r>
            <a:r>
              <a:rPr lang="ru-RU" sz="16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» 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</a:p>
          <a:p>
            <a:pPr marL="0" indent="0">
              <a:buNone/>
            </a:pPr>
            <a:endParaRPr lang="ru-RU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anose="02020603050405020304" charset="0"/>
                <a:cs typeface="Times New Roman" panose="02020603050405020304" charset="0"/>
              </a:rPr>
              <a:t>2. </a:t>
            </a:r>
            <a:r>
              <a:rPr lang="ru-RU" sz="1600" b="1" dirty="0">
                <a:latin typeface="Times New Roman" panose="02020603050405020304" charset="0"/>
                <a:cs typeface="Times New Roman" panose="02020603050405020304" charset="0"/>
              </a:rPr>
              <a:t>«Читай наоборот». 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</a:rPr>
              <a:t>Эта шифровка объединяет в себе сразу два метода. Текст нужно читать справа налево (то есть наоборот), причем пробелы между словами могут быть расставлены наобум.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charset="0"/>
                <a:cs typeface="Times New Roman" panose="02020603050405020304" charset="0"/>
              </a:rPr>
              <a:t>Например: «</a:t>
            </a:r>
            <a:r>
              <a:rPr lang="ru-RU" sz="1600" dirty="0" err="1">
                <a:latin typeface="Times New Roman" panose="02020603050405020304" charset="0"/>
                <a:cs typeface="Times New Roman" panose="02020603050405020304" charset="0"/>
              </a:rPr>
              <a:t>Нелета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ru-RU" sz="1600" dirty="0" err="1">
                <a:latin typeface="Times New Roman" panose="02020603050405020304" charset="0"/>
                <a:cs typeface="Times New Roman" panose="02020603050405020304" charset="0"/>
              </a:rPr>
              <a:t>минвь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</a:rPr>
              <a:t> дуб, </a:t>
            </a:r>
            <a:r>
              <a:rPr lang="ru-RU" sz="1600" dirty="0" err="1">
                <a:latin typeface="Times New Roman" panose="02020603050405020304" charset="0"/>
                <a:cs typeface="Times New Roman" panose="02020603050405020304" charset="0"/>
              </a:rPr>
              <a:t>маноро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ru-RU" sz="1600" dirty="0" err="1">
                <a:latin typeface="Times New Roman" panose="02020603050405020304" charset="0"/>
                <a:cs typeface="Times New Roman" panose="02020603050405020304" charset="0"/>
              </a:rPr>
              <a:t>тсоп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ru-RU" sz="1600" dirty="0" err="1">
                <a:latin typeface="Times New Roman" panose="02020603050405020304" charset="0"/>
                <a:cs typeface="Times New Roman" panose="02020603050405020304" charset="0"/>
              </a:rPr>
              <a:t>иртомс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</a:rPr>
              <a:t>».</a:t>
            </a:r>
          </a:p>
          <a:p>
            <a:pPr marL="0" indent="0">
              <a:buNone/>
            </a:pPr>
            <a:endParaRPr lang="ru-RU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anose="02020603050405020304" charset="0"/>
                <a:cs typeface="Times New Roman" panose="02020603050405020304" charset="0"/>
              </a:rPr>
              <a:t>3.</a:t>
            </a:r>
            <a:r>
              <a:rPr lang="ru-RU" sz="1600" b="1" dirty="0">
                <a:latin typeface="Times New Roman" panose="02020603050405020304" charset="0"/>
                <a:cs typeface="Times New Roman" panose="02020603050405020304" charset="0"/>
              </a:rPr>
              <a:t> «Без гласных» 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Шифрованный текст выглядит так: «</a:t>
            </a:r>
            <a:r>
              <a:rPr lang="ru-RU" sz="1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Зпска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ru-RU" sz="1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лжт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в </a:t>
            </a:r>
            <a:r>
              <a:rPr lang="ru-RU" sz="1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дпл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ru-RU" sz="1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дб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ru-RU" sz="1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ктр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ru-RU" sz="1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стт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н </a:t>
            </a:r>
            <a:r>
              <a:rPr lang="ru-RU" sz="1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пшке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ru-RU" sz="1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лс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».</a:t>
            </a:r>
            <a:endParaRPr lang="ru-RU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anose="02020603050405020304" charset="0"/>
                <a:cs typeface="Times New Roman" panose="02020603050405020304" charset="0"/>
              </a:rPr>
              <a:t>(«Записка лежит в дупле дуба, который стоит на опушке леса»). </a:t>
            </a:r>
          </a:p>
          <a:p>
            <a:pPr marL="0" indent="0">
              <a:buNone/>
            </a:pPr>
            <a:endParaRPr lang="ru-RU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anose="02020603050405020304" charset="0"/>
                <a:cs typeface="Times New Roman" panose="02020603050405020304" charset="0"/>
              </a:rPr>
              <a:t>4.  «</a:t>
            </a:r>
            <a:r>
              <a:rPr lang="ru-RU" sz="1600" b="1" dirty="0">
                <a:latin typeface="Times New Roman" panose="02020603050405020304" charset="0"/>
                <a:cs typeface="Times New Roman" panose="02020603050405020304" charset="0"/>
              </a:rPr>
              <a:t>Перестановка букв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</a:rPr>
              <a:t>» слова могут быть записаны в обратном направлении, так что фраза «мама мыла раму» превращается во фразу «</a:t>
            </a:r>
            <a:r>
              <a:rPr lang="ru-RU" sz="1600" dirty="0" err="1">
                <a:latin typeface="Times New Roman" panose="02020603050405020304" charset="0"/>
                <a:cs typeface="Times New Roman" panose="02020603050405020304" charset="0"/>
              </a:rPr>
              <a:t>амам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</a:rPr>
              <a:t> алым </a:t>
            </a:r>
            <a:r>
              <a:rPr lang="ru-RU" sz="1600" dirty="0" err="1">
                <a:latin typeface="Times New Roman" panose="02020603050405020304" charset="0"/>
                <a:cs typeface="Times New Roman" panose="02020603050405020304" charset="0"/>
              </a:rPr>
              <a:t>умар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</a:rPr>
              <a:t>». Другой перестановочный ключ заключается в перестановке каждой пары букв, так что предыдущее сообщение становится «</a:t>
            </a:r>
            <a:r>
              <a:rPr lang="ru-RU" sz="1600" dirty="0" err="1">
                <a:latin typeface="Times New Roman" panose="02020603050405020304" charset="0"/>
                <a:cs typeface="Times New Roman" panose="02020603050405020304" charset="0"/>
              </a:rPr>
              <a:t>ам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ru-RU" sz="1600" dirty="0" err="1">
                <a:latin typeface="Times New Roman" panose="02020603050405020304" charset="0"/>
                <a:cs typeface="Times New Roman" panose="02020603050405020304" charset="0"/>
              </a:rPr>
              <a:t>ам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ru-RU" sz="1600" dirty="0" err="1">
                <a:latin typeface="Times New Roman" panose="02020603050405020304" charset="0"/>
                <a:cs typeface="Times New Roman" panose="02020603050405020304" charset="0"/>
              </a:rPr>
              <a:t>ым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</a:rPr>
              <a:t> ал ар ум».</a:t>
            </a:r>
          </a:p>
          <a:p>
            <a:pPr marL="0" indent="0">
              <a:buNone/>
            </a:pPr>
            <a:endParaRPr lang="ru-RU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anose="02020603050405020304" charset="0"/>
                <a:cs typeface="Times New Roman" panose="02020603050405020304" charset="0"/>
              </a:rPr>
              <a:t>5. «</a:t>
            </a:r>
            <a:r>
              <a:rPr lang="ru-RU" sz="1600" b="1" dirty="0">
                <a:latin typeface="Times New Roman" panose="02020603050405020304" charset="0"/>
                <a:cs typeface="Times New Roman" panose="02020603050405020304" charset="0"/>
              </a:rPr>
              <a:t>Акростих</a:t>
            </a:r>
            <a:r>
              <a:rPr lang="ru-RU" sz="1600" dirty="0">
                <a:latin typeface="Times New Roman" panose="02020603050405020304" charset="0"/>
                <a:cs typeface="Times New Roman" panose="02020603050405020304" charset="0"/>
              </a:rPr>
              <a:t>» — осмысленный текст (слово, словосочетание или предложение), сложенный из начальных букв каждой строки стихотворения. Вот, например, стихотворение-загадка с разгадкой в первых буквах:</a:t>
            </a:r>
          </a:p>
          <a:p>
            <a:pPr marL="0" indent="0">
              <a:buNone/>
            </a:pPr>
            <a:r>
              <a:rPr lang="ru-RU" sz="1200" b="1" dirty="0">
                <a:latin typeface="Times New Roman" panose="02020603050405020304" charset="0"/>
                <a:cs typeface="Times New Roman" panose="02020603050405020304" charset="0"/>
              </a:rPr>
              <a:t>Д</a:t>
            </a:r>
            <a:r>
              <a:rPr lang="ru-RU" sz="1200" dirty="0">
                <a:latin typeface="Times New Roman" panose="02020603050405020304" charset="0"/>
                <a:cs typeface="Times New Roman" panose="02020603050405020304" charset="0"/>
              </a:rPr>
              <a:t>овольно именем известна я своим;</a:t>
            </a:r>
          </a:p>
          <a:p>
            <a:pPr marL="0" indent="0">
              <a:buNone/>
            </a:pPr>
            <a:r>
              <a:rPr lang="ru-RU" sz="1200" b="1" dirty="0">
                <a:latin typeface="Times New Roman" panose="02020603050405020304" charset="0"/>
                <a:cs typeface="Times New Roman" panose="02020603050405020304" charset="0"/>
              </a:rPr>
              <a:t>Р</a:t>
            </a:r>
            <a:r>
              <a:rPr lang="ru-RU" sz="1200" dirty="0">
                <a:latin typeface="Times New Roman" panose="02020603050405020304" charset="0"/>
                <a:cs typeface="Times New Roman" panose="02020603050405020304" charset="0"/>
              </a:rPr>
              <a:t>авно клянётся плут и непорочный им,</a:t>
            </a:r>
          </a:p>
          <a:p>
            <a:pPr marL="0" indent="0">
              <a:buNone/>
            </a:pPr>
            <a:r>
              <a:rPr lang="ru-RU" sz="1200" b="1" dirty="0">
                <a:latin typeface="Times New Roman" panose="02020603050405020304" charset="0"/>
                <a:cs typeface="Times New Roman" panose="02020603050405020304" charset="0"/>
              </a:rPr>
              <a:t>У</a:t>
            </a:r>
            <a:r>
              <a:rPr lang="ru-RU" sz="1200" dirty="0">
                <a:latin typeface="Times New Roman" panose="02020603050405020304" charset="0"/>
                <a:cs typeface="Times New Roman" panose="02020603050405020304" charset="0"/>
              </a:rPr>
              <a:t>техой в бедствиях всего бываю боле,</a:t>
            </a:r>
          </a:p>
          <a:p>
            <a:pPr marL="0" indent="0">
              <a:buNone/>
            </a:pPr>
            <a:r>
              <a:rPr lang="ru-RU" sz="1200" b="1" dirty="0">
                <a:latin typeface="Times New Roman" panose="02020603050405020304" charset="0"/>
                <a:cs typeface="Times New Roman" panose="02020603050405020304" charset="0"/>
              </a:rPr>
              <a:t>Ж</a:t>
            </a:r>
            <a:r>
              <a:rPr lang="ru-RU" sz="1200" dirty="0">
                <a:latin typeface="Times New Roman" panose="02020603050405020304" charset="0"/>
                <a:cs typeface="Times New Roman" panose="02020603050405020304" charset="0"/>
              </a:rPr>
              <a:t>изнь сладостней при мне и в самой лучшей доле.</a:t>
            </a:r>
          </a:p>
          <a:p>
            <a:pPr marL="0" indent="0">
              <a:buNone/>
            </a:pPr>
            <a:r>
              <a:rPr lang="ru-RU" sz="1200" b="1" dirty="0">
                <a:latin typeface="Times New Roman" panose="02020603050405020304" charset="0"/>
                <a:cs typeface="Times New Roman" panose="02020603050405020304" charset="0"/>
              </a:rPr>
              <a:t>Б</a:t>
            </a:r>
            <a:r>
              <a:rPr lang="ru-RU" sz="1200" dirty="0">
                <a:latin typeface="Times New Roman" panose="02020603050405020304" charset="0"/>
                <a:cs typeface="Times New Roman" panose="02020603050405020304" charset="0"/>
              </a:rPr>
              <a:t>лаженству чистых душ могу служить одна,</a:t>
            </a:r>
          </a:p>
          <a:p>
            <a:pPr marL="0" indent="0">
              <a:buNone/>
            </a:pPr>
            <a:r>
              <a:rPr lang="ru-RU" sz="1200" b="1" dirty="0">
                <a:latin typeface="Times New Roman" panose="02020603050405020304" charset="0"/>
                <a:cs typeface="Times New Roman" panose="02020603050405020304" charset="0"/>
              </a:rPr>
              <a:t>А</a:t>
            </a:r>
            <a:r>
              <a:rPr lang="ru-RU" sz="1200" dirty="0">
                <a:latin typeface="Times New Roman" panose="02020603050405020304" charset="0"/>
                <a:cs typeface="Times New Roman" panose="02020603050405020304" charset="0"/>
              </a:rPr>
              <a:t> меж злодеями — не быть я создана.</a:t>
            </a:r>
            <a:r>
              <a:rPr lang="ru-RU" sz="12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 Юрий Нелединский-Мелецкий</a:t>
            </a:r>
            <a:endParaRPr lang="ru-RU" sz="12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ru-RU" sz="12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ru-RU" sz="1200" dirty="0">
                <a:latin typeface="Times New Roman" panose="02020603050405020304" charset="0"/>
                <a:cs typeface="Times New Roman" panose="02020603050405020304" charset="0"/>
              </a:rPr>
              <a:t>                           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66675"/>
            <a:ext cx="10972800" cy="582613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Задание на креативность (тема «Информация»)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94400" y="5740400"/>
            <a:ext cx="270510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обрая,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чень нежная и милая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Задание на креативность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«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Яблоки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0166" y="1028343"/>
            <a:ext cx="10405241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/>
            </a:r>
            <a:br>
              <a:rPr lang="ru-RU" dirty="0"/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саду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Семёновых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растут яблони, которые плодоносят не каждый год, а через год или два. Зато в урожайный год одно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яблочноедерево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дать до 200 кг яблок. Поэтому в семье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Семёновых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 складывается ситуация, когда либо очень много яблок, либо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нет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вовсе. Помогите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Семёновым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найти креативные решения, которые помогут всегда иметь вкусные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яблочные лакомства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2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Задание на креативность:</a:t>
            </a:r>
            <a:r>
              <a:rPr lang="ru-RU" altLang="en-US"/>
              <a:t> </a:t>
            </a:r>
            <a:r>
              <a:rPr lang="ru-RU" altLang="en-US" sz="24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составить блок-схему </a:t>
            </a:r>
            <a:br>
              <a:rPr lang="ru-RU" altLang="en-US" sz="24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24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технологического процесса приготовления блюда</a:t>
            </a:r>
          </a:p>
        </p:txBody>
      </p:sp>
      <p:sp>
        <p:nvSpPr>
          <p:cNvPr id="8" name="Замещающее содержимое 7"/>
          <p:cNvSpPr>
            <a:spLocks noGrp="1"/>
          </p:cNvSpPr>
          <p:nvPr>
            <p:ph sz="half" idx="1"/>
          </p:nvPr>
        </p:nvSpPr>
        <p:spPr>
          <a:xfrm>
            <a:off x="749300" y="1422717"/>
            <a:ext cx="5651500" cy="2036763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ru-RU" altLang="en-US" sz="1600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Блюда из круп:</a:t>
            </a:r>
            <a:endParaRPr lang="ru-RU" altLang="en-US" sz="1600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ru-RU" altLang="en-US" sz="1600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Рассыпчаты каши используют как самостоятельное блюдо или гарнир. Варят их на воде или бульоне. Подготовленную крупу засыпают в кипящую воду, подсоленную жидкость и периодически перемешивают. Когда крупа набухнет и впитает всю жидкость, поверхность каши выравнивают, кастрюлю закрывают крышкой, уменьшают нагрев и доводят до готовности</a:t>
            </a:r>
            <a:r>
              <a:rPr lang="ru-RU" altLang="en-US" sz="16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. </a:t>
            </a:r>
            <a:endParaRPr lang="ru-RU" altLang="en-US" sz="1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grpSp>
        <p:nvGrpSpPr>
          <p:cNvPr id="43" name="Группа 42"/>
          <p:cNvGrpSpPr/>
          <p:nvPr/>
        </p:nvGrpSpPr>
        <p:grpSpPr>
          <a:xfrm>
            <a:off x="7340600" y="1333500"/>
            <a:ext cx="3733799" cy="5162550"/>
            <a:chOff x="11320" y="1642"/>
            <a:chExt cx="4260" cy="8130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11769" y="1642"/>
              <a:ext cx="3375" cy="82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none" lIns="91440" tIns="45720" rIns="91440" bIns="45720" numCol="1" anchor="ctr" anchorCtr="0" compatLnSpc="1"/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ru-RU" altLang="zh-CN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</a:rPr>
                <a:t>Начало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11941" y="8947"/>
              <a:ext cx="3375" cy="82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none" lIns="91440" tIns="45720" rIns="91440" bIns="45720" numCol="1" anchor="ctr" anchorCtr="0" compatLnSpc="1"/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ru-RU" altLang="zh-CN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</a:rPr>
                <a:t>Конец</a:t>
              </a: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11333" y="2755"/>
              <a:ext cx="4246" cy="42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none" lIns="91440" tIns="45720" rIns="91440" bIns="45720" numCol="1" anchor="ctr" anchorCtr="0" compatLnSpc="1"/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ru-RU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charset="0"/>
                  <a:ea typeface="SimSun" panose="02010600030101010101" pitchFamily="2" charset="-122"/>
                  <a:cs typeface="Times New Roman" panose="02020603050405020304" charset="0"/>
                  <a:sym typeface="+mn-ea"/>
                </a:rPr>
                <a:t>1. Налить в кастрюлю воду</a:t>
              </a: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11334" y="3435"/>
              <a:ext cx="4245" cy="42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none" lIns="91440" tIns="45720" rIns="91440" bIns="45720" numCol="1" anchor="ctr" anchorCtr="0" compatLnSpc="1"/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ru-RU" alt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charset="0"/>
                  <a:ea typeface="SimSun" panose="02010600030101010101" pitchFamily="2" charset="-122"/>
                  <a:cs typeface="Times New Roman" panose="02020603050405020304" charset="0"/>
                  <a:sym typeface="+mn-ea"/>
                </a:rPr>
                <a:t>2. Включить плиту</a:t>
              </a: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11333" y="4095"/>
              <a:ext cx="4246" cy="42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none" lIns="91440" tIns="45720" rIns="91440" bIns="45720" numCol="1" anchor="ctr" anchorCtr="0" compatLnSpc="1"/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ru-RU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charset="0"/>
                  <a:ea typeface="SimSun" panose="02010600030101010101" pitchFamily="2" charset="-122"/>
                  <a:cs typeface="Times New Roman" panose="02020603050405020304" charset="0"/>
                  <a:sym typeface="+mn-ea"/>
                </a:rPr>
                <a:t>3. Поставить кастрюлю на плиту</a:t>
              </a: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11333" y="4777"/>
              <a:ext cx="4245" cy="42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none" lIns="91440" tIns="45720" rIns="91440" bIns="45720" numCol="1" anchor="ctr" anchorCtr="0" compatLnSpc="1"/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ru-RU" alt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charset="0"/>
                  <a:ea typeface="SimSun" panose="02010600030101010101" pitchFamily="2" charset="-122"/>
                  <a:cs typeface="Times New Roman" panose="02020603050405020304" charset="0"/>
                  <a:sym typeface="+mn-ea"/>
                </a:rPr>
                <a:t>4. Ждать, пока закипит</a:t>
              </a: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11335" y="6177"/>
              <a:ext cx="4242" cy="42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none" lIns="91440" tIns="45720" rIns="91440" bIns="45720" numCol="1" anchor="ctr" anchorCtr="0" compatLnSpc="1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400" dirty="0">
                  <a:latin typeface="Times New Roman" panose="02020603050405020304" charset="0"/>
                  <a:ea typeface="SimSun" panose="02010600030101010101" pitchFamily="2" charset="-122"/>
                  <a:cs typeface="Times New Roman" panose="02020603050405020304" charset="0"/>
                  <a:sym typeface="+mn-ea"/>
                </a:rPr>
                <a:t>6. </a:t>
              </a:r>
              <a:r>
                <a:rPr lang="ru-RU" altLang="en-US" sz="1400" dirty="0" smtClean="0">
                  <a:latin typeface="Times New Roman" panose="02020603050405020304" charset="0"/>
                  <a:ea typeface="SimSun" panose="02010600030101010101" pitchFamily="2" charset="-122"/>
                  <a:cs typeface="Times New Roman" panose="02020603050405020304" charset="0"/>
                  <a:sym typeface="+mn-ea"/>
                </a:rPr>
                <a:t>Засыпать в кастрюлю крупу</a:t>
              </a:r>
              <a:endParaRPr lang="ru-RU" altLang="en-US" sz="1400" dirty="0">
                <a:latin typeface="Times New Roman" panose="02020603050405020304" charset="0"/>
                <a:ea typeface="SimSun" panose="02010600030101010101" pitchFamily="2" charset="-122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11336" y="6859"/>
              <a:ext cx="4244" cy="42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none" lIns="91440" tIns="45720" rIns="91440" bIns="45720" numCol="1" anchor="ctr" anchorCtr="0" compatLnSpc="1"/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ru-RU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charset="0"/>
                  <a:ea typeface="SimSun" panose="02010600030101010101" pitchFamily="2" charset="-122"/>
                  <a:cs typeface="Times New Roman" panose="02020603050405020304" charset="0"/>
                  <a:sym typeface="+mn-ea"/>
                </a:rPr>
                <a:t>7. Варить до набухания крупы жидкостью</a:t>
              </a: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11334" y="5459"/>
              <a:ext cx="4243" cy="42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none" lIns="91440" tIns="45720" rIns="91440" bIns="45720" numCol="1" anchor="ctr" anchorCtr="0" compatLnSpc="1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400" dirty="0" smtClean="0">
                  <a:latin typeface="Times New Roman" panose="02020603050405020304" charset="0"/>
                  <a:ea typeface="SimSun" panose="02010600030101010101" pitchFamily="2" charset="-122"/>
                  <a:cs typeface="Times New Roman" panose="02020603050405020304" charset="0"/>
                  <a:sym typeface="+mn-ea"/>
                </a:rPr>
                <a:t>5. Посолит</a:t>
              </a:r>
              <a:endParaRPr kumimoji="0" lang="ru-RU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ea typeface="SimSun" panose="02010600030101010101" pitchFamily="2" charset="-122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11335" y="7555"/>
              <a:ext cx="4244" cy="42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none" lIns="91440" tIns="45720" rIns="91440" bIns="45720" numCol="1" anchor="ctr" anchorCtr="0" compatLnSpc="1"/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ru-RU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charset="0"/>
                  <a:ea typeface="SimSun" panose="02010600030101010101" pitchFamily="2" charset="-122"/>
                  <a:cs typeface="Times New Roman" panose="02020603050405020304" charset="0"/>
                  <a:sym typeface="+mn-ea"/>
                </a:rPr>
                <a:t>8. </a:t>
              </a:r>
              <a:r>
                <a:rPr lang="ru-RU" altLang="en-US" sz="1400" dirty="0" smtClean="0">
                  <a:latin typeface="Times New Roman" panose="02020603050405020304" charset="0"/>
                  <a:ea typeface="SimSun" panose="02010600030101010101" pitchFamily="2" charset="-122"/>
                  <a:cs typeface="Times New Roman" panose="02020603050405020304" charset="0"/>
                  <a:sym typeface="+mn-ea"/>
                </a:rPr>
                <a:t>Закрыть крышкой, уменьшить нагрев</a:t>
              </a:r>
              <a:endParaRPr kumimoji="0" lang="ru-RU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ea typeface="SimSun" panose="02010600030101010101" pitchFamily="2" charset="-122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11320" y="8251"/>
              <a:ext cx="4242" cy="42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none" lIns="91440" tIns="45720" rIns="91440" bIns="45720" numCol="1" anchor="ctr" anchorCtr="0" compatLnSpc="1"/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ru-RU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charset="0"/>
                  <a:ea typeface="SimSun" panose="02010600030101010101" pitchFamily="2" charset="-122"/>
                  <a:cs typeface="Times New Roman" panose="02020603050405020304" charset="0"/>
                  <a:sym typeface="+mn-ea"/>
                </a:rPr>
                <a:t>9. Подавать к столу</a:t>
              </a:r>
            </a:p>
          </p:txBody>
        </p:sp>
        <p:sp>
          <p:nvSpPr>
            <p:cNvPr id="33" name="Стрелка вниз 32"/>
            <p:cNvSpPr/>
            <p:nvPr/>
          </p:nvSpPr>
          <p:spPr>
            <a:xfrm>
              <a:off x="13448" y="2467"/>
              <a:ext cx="119" cy="270"/>
            </a:xfrm>
            <a:prstGeom prst="downArrow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none" lIns="91440" tIns="45720" rIns="91440" bIns="45720" numCol="1" anchor="ctr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34" name="Стрелка вниз 33"/>
            <p:cNvSpPr/>
            <p:nvPr/>
          </p:nvSpPr>
          <p:spPr>
            <a:xfrm>
              <a:off x="13448" y="3165"/>
              <a:ext cx="119" cy="270"/>
            </a:xfrm>
            <a:prstGeom prst="downArrow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none" lIns="91440" tIns="45720" rIns="91440" bIns="45720" numCol="1" anchor="ctr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35" name="Стрелка вниз 34"/>
            <p:cNvSpPr/>
            <p:nvPr/>
          </p:nvSpPr>
          <p:spPr>
            <a:xfrm>
              <a:off x="13448" y="3861"/>
              <a:ext cx="119" cy="270"/>
            </a:xfrm>
            <a:prstGeom prst="downArrow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none" lIns="91440" tIns="45720" rIns="91440" bIns="45720" numCol="1" anchor="ctr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36" name="Стрелка вниз 35"/>
            <p:cNvSpPr/>
            <p:nvPr/>
          </p:nvSpPr>
          <p:spPr>
            <a:xfrm>
              <a:off x="13448" y="4521"/>
              <a:ext cx="119" cy="270"/>
            </a:xfrm>
            <a:prstGeom prst="downArrow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none" lIns="91440" tIns="45720" rIns="91440" bIns="45720" numCol="1" anchor="ctr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37" name="Стрелка вниз 36"/>
            <p:cNvSpPr/>
            <p:nvPr/>
          </p:nvSpPr>
          <p:spPr>
            <a:xfrm>
              <a:off x="13448" y="5189"/>
              <a:ext cx="119" cy="270"/>
            </a:xfrm>
            <a:prstGeom prst="downArrow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none" lIns="91440" tIns="45720" rIns="91440" bIns="45720" numCol="1" anchor="ctr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38" name="Стрелка вниз 37"/>
            <p:cNvSpPr/>
            <p:nvPr/>
          </p:nvSpPr>
          <p:spPr>
            <a:xfrm>
              <a:off x="13448" y="5907"/>
              <a:ext cx="119" cy="270"/>
            </a:xfrm>
            <a:prstGeom prst="downArrow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none" lIns="91440" tIns="45720" rIns="91440" bIns="45720" numCol="1" anchor="ctr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39" name="Стрелка вниз 38"/>
            <p:cNvSpPr/>
            <p:nvPr/>
          </p:nvSpPr>
          <p:spPr>
            <a:xfrm>
              <a:off x="13448" y="6603"/>
              <a:ext cx="119" cy="270"/>
            </a:xfrm>
            <a:prstGeom prst="downArrow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none" lIns="91440" tIns="45720" rIns="91440" bIns="45720" numCol="1" anchor="ctr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40" name="Стрелка вниз 39"/>
            <p:cNvSpPr/>
            <p:nvPr/>
          </p:nvSpPr>
          <p:spPr>
            <a:xfrm>
              <a:off x="13448" y="7285"/>
              <a:ext cx="119" cy="270"/>
            </a:xfrm>
            <a:prstGeom prst="downArrow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none" lIns="91440" tIns="45720" rIns="91440" bIns="45720" numCol="1" anchor="ctr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41" name="Стрелка вниз 40"/>
            <p:cNvSpPr/>
            <p:nvPr/>
          </p:nvSpPr>
          <p:spPr>
            <a:xfrm>
              <a:off x="13448" y="7981"/>
              <a:ext cx="119" cy="270"/>
            </a:xfrm>
            <a:prstGeom prst="downArrow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none" lIns="91440" tIns="45720" rIns="91440" bIns="45720" numCol="1" anchor="ctr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42" name="Стрелка вниз 41"/>
            <p:cNvSpPr/>
            <p:nvPr/>
          </p:nvSpPr>
          <p:spPr>
            <a:xfrm>
              <a:off x="13448" y="8677"/>
              <a:ext cx="119" cy="270"/>
            </a:xfrm>
            <a:prstGeom prst="downArrow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none" lIns="91440" tIns="45720" rIns="91440" bIns="45720" numCol="1" anchor="ctr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</p:grpSp>
      <p:sp>
        <p:nvSpPr>
          <p:cNvPr id="44" name="Замещающее содержимое 7"/>
          <p:cNvSpPr>
            <a:spLocks noGrp="1"/>
          </p:cNvSpPr>
          <p:nvPr>
            <p:ph sz="half" idx="1"/>
          </p:nvPr>
        </p:nvSpPr>
        <p:spPr>
          <a:xfrm>
            <a:off x="1079500" y="3549967"/>
            <a:ext cx="5413375" cy="2733675"/>
          </a:xfrm>
        </p:spPr>
        <p:txBody>
          <a:bodyPr/>
          <a:lstStyle/>
          <a:p>
            <a:pPr marL="0" indent="0">
              <a:buNone/>
            </a:pPr>
            <a:r>
              <a:rPr lang="ru-RU" altLang="en-US" sz="2000" dirty="0" smtClean="0">
                <a:latin typeface="Times New Roman" panose="02020603050405020304" charset="0"/>
                <a:cs typeface="Times New Roman" panose="02020603050405020304" charset="0"/>
              </a:rPr>
              <a:t>Задание: </a:t>
            </a:r>
          </a:p>
          <a:p>
            <a:pPr marL="0" indent="0">
              <a:buNone/>
            </a:pPr>
            <a:r>
              <a:rPr lang="ru-RU" altLang="en-US" sz="2000" dirty="0" smtClean="0">
                <a:latin typeface="Times New Roman" panose="02020603050405020304" charset="0"/>
                <a:cs typeface="Times New Roman" panose="02020603050405020304" charset="0"/>
              </a:rPr>
              <a:t>1. Ознакомься с текстом.</a:t>
            </a:r>
          </a:p>
          <a:p>
            <a:pPr marL="0" indent="0">
              <a:buNone/>
            </a:pPr>
            <a:r>
              <a:rPr lang="ru-RU" altLang="en-US" sz="2000" dirty="0" smtClean="0">
                <a:latin typeface="Times New Roman" panose="02020603050405020304" charset="0"/>
                <a:cs typeface="Times New Roman" panose="02020603050405020304" charset="0"/>
              </a:rPr>
              <a:t>2. Найди и выдели в тексте ключевые фразы, отражающие последовательность приготовления каши.</a:t>
            </a:r>
          </a:p>
          <a:p>
            <a:pPr marL="0" indent="0">
              <a:buNone/>
            </a:pPr>
            <a:r>
              <a:rPr lang="ru-RU" altLang="en-US" sz="2000" dirty="0" smtClean="0">
                <a:latin typeface="Times New Roman" panose="02020603050405020304" charset="0"/>
                <a:cs typeface="Times New Roman" panose="02020603050405020304" charset="0"/>
              </a:rPr>
              <a:t>3. Составь алгоритм приготовления рассыпчатой каши.</a:t>
            </a:r>
          </a:p>
          <a:p>
            <a:pPr marL="0" indent="0">
              <a:buNone/>
            </a:pPr>
            <a:r>
              <a:rPr lang="ru-RU" altLang="en-US" sz="2000" dirty="0" smtClean="0">
                <a:latin typeface="Times New Roman" panose="02020603050405020304" charset="0"/>
                <a:cs typeface="Times New Roman" panose="02020603050405020304" charset="0"/>
              </a:rPr>
              <a:t>4. Запиши блок-систему</a:t>
            </a:r>
            <a:endParaRPr lang="ru-RU" altLang="en-US" sz="20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67131" y="964168"/>
            <a:ext cx="31909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Письменное самовыражение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9090" y="1174750"/>
            <a:ext cx="10983310" cy="495300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r>
              <a:rPr lang="ru-RU" b="1" dirty="0" smtClean="0"/>
              <a:t>Спасибо за внимание!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85168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9090" y="520262"/>
            <a:ext cx="10983310" cy="560748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i="1" dirty="0" smtClean="0"/>
              <a:t>	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 мастерства в детской руке, тем умнее ребёнок. Силы ума крепнут по мере того, как совершенствуется мастерство, но и мастерство черпает свои силы в разуме. 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В.А. Сухомлинский </a:t>
            </a:r>
          </a:p>
        </p:txBody>
      </p:sp>
    </p:spTree>
    <p:extLst>
      <p:ext uri="{BB962C8B-B14F-4D97-AF65-F5344CB8AC3E}">
        <p14:creationId xmlns:p14="http://schemas.microsoft.com/office/powerpoint/2010/main" val="199332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 слова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creativit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 процесс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это процесс человеческой деятельности, создающий качественно новые материальные и духовные ценности или итог создания субъективно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нового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88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92785" y="2379980"/>
            <a:ext cx="11323320" cy="374078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ru-RU" altLang="en-US" sz="24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Креативное мышление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ru-RU" altLang="en-US" sz="1400" dirty="0">
                <a:latin typeface="Times New Roman" panose="02020603050405020304" charset="0"/>
                <a:cs typeface="Times New Roman" panose="02020603050405020304" charset="0"/>
              </a:rPr>
              <a:t>(определение PISA-2021) 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- способность продуктивно участвовать в процессе </a:t>
            </a:r>
            <a:r>
              <a:rPr lang="ru-RU" altLang="en-US" sz="2400" b="1" dirty="0">
                <a:latin typeface="Times New Roman" panose="02020603050405020304" charset="0"/>
                <a:cs typeface="Times New Roman" panose="02020603050405020304" charset="0"/>
              </a:rPr>
              <a:t>выработки,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ru-RU" altLang="en-US" sz="2400" b="1" dirty="0">
                <a:latin typeface="Times New Roman" panose="02020603050405020304" charset="0"/>
                <a:cs typeface="Times New Roman" panose="02020603050405020304" charset="0"/>
              </a:rPr>
              <a:t>оценки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 и </a:t>
            </a:r>
            <a:r>
              <a:rPr lang="ru-RU" altLang="en-US" sz="2400" b="1" dirty="0">
                <a:latin typeface="Times New Roman" panose="02020603050405020304" charset="0"/>
                <a:cs typeface="Times New Roman" panose="02020603050405020304" charset="0"/>
              </a:rPr>
              <a:t>совершенствовании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 идей, направленных на получение: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	• </a:t>
            </a:r>
            <a:r>
              <a:rPr lang="ru-RU" altLang="en-US" sz="2400" b="1" i="1" dirty="0">
                <a:latin typeface="Times New Roman" panose="02020603050405020304" charset="0"/>
                <a:cs typeface="Times New Roman" panose="02020603050405020304" charset="0"/>
              </a:rPr>
              <a:t>инновационных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 (новых, новаторских, оригинальных, нестандартных, 	непривычных и т.п.) и </a:t>
            </a:r>
            <a:r>
              <a:rPr lang="ru-RU" altLang="en-US" sz="2400" b="1" i="1" dirty="0">
                <a:latin typeface="Times New Roman" panose="02020603050405020304" charset="0"/>
                <a:cs typeface="Times New Roman" panose="02020603050405020304" charset="0"/>
              </a:rPr>
              <a:t>эффективных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 (действенных, результативных, 	экономичных, оптимальных и т.п.) </a:t>
            </a:r>
            <a:r>
              <a:rPr lang="ru-RU" altLang="en-US" sz="2400" b="1" i="1" dirty="0">
                <a:latin typeface="Times New Roman" panose="02020603050405020304" charset="0"/>
                <a:cs typeface="Times New Roman" panose="02020603050405020304" charset="0"/>
              </a:rPr>
              <a:t>решений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, и/или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	• </a:t>
            </a:r>
            <a:r>
              <a:rPr lang="ru-RU" altLang="en-US" sz="2400" b="1" i="1" dirty="0">
                <a:latin typeface="Times New Roman" panose="02020603050405020304" charset="0"/>
                <a:cs typeface="Times New Roman" panose="02020603050405020304" charset="0"/>
              </a:rPr>
              <a:t>нового знания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, и/или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	• </a:t>
            </a:r>
            <a:r>
              <a:rPr lang="ru-RU" altLang="en-US" sz="2400" b="1" i="1" dirty="0">
                <a:latin typeface="Times New Roman" panose="02020603050405020304" charset="0"/>
                <a:cs typeface="Times New Roman" panose="02020603050405020304" charset="0"/>
              </a:rPr>
              <a:t>эффектного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 (впечатляющего, вдохновляющего, необыкновенного, 	удивительного и т.п.) </a:t>
            </a:r>
            <a:r>
              <a:rPr lang="ru-RU" altLang="en-US" sz="2400" b="1" i="1" dirty="0">
                <a:latin typeface="Times New Roman" panose="02020603050405020304" charset="0"/>
                <a:cs typeface="Times New Roman" panose="02020603050405020304" charset="0"/>
              </a:rPr>
              <a:t>выражения воображения.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92785" y="683260"/>
            <a:ext cx="9098280" cy="1477645"/>
          </a:xfrm>
        </p:spPr>
        <p:txBody>
          <a:bodyPr/>
          <a:lstStyle/>
          <a:p>
            <a:r>
              <a:rPr lang="ru-RU" altLang="en-US" sz="24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Креативность - </a:t>
            </a:r>
            <a:r>
              <a:rPr lang="ru-RU" altLang="en-US" sz="24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способность нестандартно мыслить и оригинально выражать свои идеи, </a:t>
            </a:r>
            <a:r>
              <a:rPr lang="ru-RU" altLang="en-US" sz="2400" dirty="0" err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чувста</a:t>
            </a:r>
            <a:r>
              <a:rPr lang="ru-RU" altLang="en-US" sz="24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эмоции.</a:t>
            </a:r>
          </a:p>
        </p:txBody>
      </p:sp>
    </p:spTree>
    <p:extLst>
      <p:ext uri="{BB962C8B-B14F-4D97-AF65-F5344CB8AC3E}">
        <p14:creationId xmlns:p14="http://schemas.microsoft.com/office/powerpoint/2010/main" val="234183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05" y="652145"/>
            <a:ext cx="10972800" cy="960755"/>
          </a:xfrm>
        </p:spPr>
        <p:txBody>
          <a:bodyPr/>
          <a:lstStyle/>
          <a:p>
            <a:r>
              <a:rPr lang="ru-RU" altLang="en-US" sz="28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Ориентиры для разработки заданий, </a:t>
            </a:r>
            <a:br>
              <a:rPr lang="ru-RU" altLang="en-US" sz="28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28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направленных на развитие креативного мышления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701675" y="1987550"/>
            <a:ext cx="4843780" cy="3844925"/>
          </a:xfrm>
        </p:spPr>
        <p:txBody>
          <a:bodyPr/>
          <a:lstStyle/>
          <a:p>
            <a:pPr marL="0" indent="0">
              <a:buNone/>
            </a:pPr>
            <a:r>
              <a:rPr lang="ru-RU" altLang="en-US" sz="2400" b="1">
                <a:latin typeface="Times New Roman" panose="02020603050405020304" charset="0"/>
                <a:cs typeface="Times New Roman" panose="02020603050405020304" charset="0"/>
              </a:rPr>
              <a:t>Основные характеристики дивергентного мышления:</a:t>
            </a:r>
          </a:p>
          <a:p>
            <a:pPr>
              <a:buFont typeface="Wingdings" panose="05000000000000000000" charset="0"/>
              <a:buChar char="Ø"/>
            </a:pPr>
            <a:r>
              <a:rPr lang="ru-RU" altLang="en-US" sz="2400">
                <a:latin typeface="Times New Roman" panose="02020603050405020304" charset="0"/>
                <a:cs typeface="Times New Roman" panose="02020603050405020304" charset="0"/>
              </a:rPr>
              <a:t>беглость;</a:t>
            </a:r>
          </a:p>
          <a:p>
            <a:pPr>
              <a:buFont typeface="Wingdings" panose="05000000000000000000" charset="0"/>
              <a:buChar char="Ø"/>
            </a:pPr>
            <a:r>
              <a:rPr lang="ru-RU" altLang="en-US" sz="2400">
                <a:latin typeface="Times New Roman" panose="02020603050405020304" charset="0"/>
                <a:cs typeface="Times New Roman" panose="02020603050405020304" charset="0"/>
              </a:rPr>
              <a:t>гибкость;</a:t>
            </a:r>
          </a:p>
          <a:p>
            <a:pPr>
              <a:buFont typeface="Wingdings" panose="05000000000000000000" charset="0"/>
              <a:buChar char="Ø"/>
            </a:pPr>
            <a:r>
              <a:rPr lang="ru-RU" altLang="en-US" sz="2400">
                <a:latin typeface="Times New Roman" panose="02020603050405020304" charset="0"/>
                <a:cs typeface="Times New Roman" panose="02020603050405020304" charset="0"/>
              </a:rPr>
              <a:t>оригинальность, нестандартность;</a:t>
            </a:r>
          </a:p>
          <a:p>
            <a:pPr>
              <a:buFont typeface="Wingdings" panose="05000000000000000000" charset="0"/>
              <a:buChar char="Ø"/>
            </a:pPr>
            <a:r>
              <a:rPr lang="ru-RU" altLang="en-US" sz="2400">
                <a:latin typeface="Times New Roman" panose="02020603050405020304" charset="0"/>
                <a:cs typeface="Times New Roman" panose="02020603050405020304" charset="0"/>
              </a:rPr>
              <a:t>разработанность, проработка.</a:t>
            </a:r>
          </a:p>
        </p:txBody>
      </p:sp>
      <p:sp>
        <p:nvSpPr>
          <p:cNvPr id="9" name="Замещающее содержимое 2"/>
          <p:cNvSpPr>
            <a:spLocks noGrp="1"/>
          </p:cNvSpPr>
          <p:nvPr/>
        </p:nvSpPr>
        <p:spPr>
          <a:xfrm>
            <a:off x="6045200" y="1945640"/>
            <a:ext cx="5462905" cy="392874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altLang="en-US" sz="2400" b="1">
                <a:latin typeface="Times New Roman" panose="02020603050405020304" charset="0"/>
                <a:cs typeface="Times New Roman" panose="02020603050405020304" charset="0"/>
              </a:rPr>
              <a:t>Компетентностная модель оценки креативного мышления:</a:t>
            </a:r>
          </a:p>
          <a:p>
            <a:pPr>
              <a:buFont typeface="Wingdings" panose="05000000000000000000" charset="0"/>
              <a:buChar char="Ø"/>
            </a:pPr>
            <a:r>
              <a:rPr lang="ru-RU" altLang="en-US" sz="2400">
                <a:latin typeface="Times New Roman" panose="02020603050405020304" charset="0"/>
                <a:cs typeface="Times New Roman" panose="02020603050405020304" charset="0"/>
              </a:rPr>
              <a:t>Выдвижение разнообразных и креативных идей.</a:t>
            </a:r>
          </a:p>
          <a:p>
            <a:pPr>
              <a:buFont typeface="Wingdings" panose="05000000000000000000" charset="0"/>
              <a:buChar char="Ø"/>
            </a:pPr>
            <a:r>
              <a:rPr lang="ru-RU" altLang="en-US" sz="2400">
                <a:latin typeface="Times New Roman" panose="02020603050405020304" charset="0"/>
                <a:cs typeface="Times New Roman" panose="02020603050405020304" charset="0"/>
              </a:rPr>
              <a:t>Отбор (креативных и оценка (сильных и слабых сторон) идей.</a:t>
            </a:r>
          </a:p>
          <a:p>
            <a:pPr>
              <a:buFont typeface="Wingdings" panose="05000000000000000000" charset="0"/>
              <a:buChar char="Ø"/>
            </a:pPr>
            <a:r>
              <a:rPr lang="ru-RU" altLang="en-US" sz="2400">
                <a:latin typeface="Times New Roman" panose="02020603050405020304" charset="0"/>
                <a:cs typeface="Times New Roman" panose="02020603050405020304" charset="0"/>
              </a:rPr>
              <a:t>Доработка (уточнение и совершенствование) идей.</a:t>
            </a:r>
          </a:p>
        </p:txBody>
      </p:sp>
    </p:spTree>
    <p:extLst>
      <p:ext uri="{BB962C8B-B14F-4D97-AF65-F5344CB8AC3E}">
        <p14:creationId xmlns:p14="http://schemas.microsoft.com/office/powerpoint/2010/main" val="373165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моей педагогической деятельности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endParaRPr lang="ru-RU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творческих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способностей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на уроках технологии. </a:t>
            </a:r>
          </a:p>
        </p:txBody>
      </p:sp>
    </p:spTree>
    <p:extLst>
      <p:ext uri="{BB962C8B-B14F-4D97-AF65-F5344CB8AC3E}">
        <p14:creationId xmlns:p14="http://schemas.microsoft.com/office/powerpoint/2010/main" val="224038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1131" y="222031"/>
            <a:ext cx="10972800" cy="582613"/>
          </a:xfrm>
        </p:spPr>
        <p:txBody>
          <a:bodyPr/>
          <a:lstStyle/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 мотивация к деятельности или ученик работает по шаблону (выполняет задания ради оценки, нет стремления к самопознанию, самосовершенствованию);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может применить теорию на практике (не знает, как использовать знания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своей жизни);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испытывает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 перед практической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деятельностью.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12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проблем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благоприятные условия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 </a:t>
            </a:r>
          </a:p>
        </p:txBody>
      </p:sp>
    </p:spTree>
    <p:extLst>
      <p:ext uri="{BB962C8B-B14F-4D97-AF65-F5344CB8AC3E}">
        <p14:creationId xmlns:p14="http://schemas.microsoft.com/office/powerpoint/2010/main" val="369311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551" y="222031"/>
            <a:ext cx="10972800" cy="582613"/>
          </a:xfrm>
        </p:spPr>
        <p:txBody>
          <a:bodyPr/>
          <a:lstStyle/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Служить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примером для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подражания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Поощрять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сомнения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Разрешать делать ошибки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Избегать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резких высказываний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Поощрять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разумный поиск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Поощрять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идеи </a:t>
            </a:r>
          </a:p>
        </p:txBody>
      </p:sp>
    </p:spTree>
    <p:extLst>
      <p:ext uri="{BB962C8B-B14F-4D97-AF65-F5344CB8AC3E}">
        <p14:creationId xmlns:p14="http://schemas.microsoft.com/office/powerpoint/2010/main" val="164660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ar Drives">
  <a:themeElements>
    <a:clrScheme name="Gear Dri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5F5F5F"/>
      </a:accent1>
      <a:accent2>
        <a:srgbClr val="969696"/>
      </a:accent2>
      <a:accent3>
        <a:srgbClr val="FFFFFF"/>
      </a:accent3>
      <a:accent4>
        <a:srgbClr val="000000"/>
      </a:accent4>
      <a:accent5>
        <a:srgbClr val="B6B6B6"/>
      </a:accent5>
      <a:accent6>
        <a:srgbClr val="878787"/>
      </a:accent6>
      <a:hlink>
        <a:srgbClr val="CC3300"/>
      </a:hlink>
      <a:folHlink>
        <a:srgbClr val="996600"/>
      </a:folHlink>
    </a:clrScheme>
    <a:fontScheme name="Gear Dri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Gear Dri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5F5F5F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B6B6B6"/>
        </a:accent5>
        <a:accent6>
          <a:srgbClr val="87878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855FD277C56EC4CA5D5D9415EEAD8A4" ma:contentTypeVersion="1" ma:contentTypeDescription="Создание документа." ma:contentTypeScope="" ma:versionID="3f467026a9d31263e3347e563802c559">
  <xsd:schema xmlns:xsd="http://www.w3.org/2001/XMLSchema" xmlns:xs="http://www.w3.org/2001/XMLSchema" xmlns:p="http://schemas.microsoft.com/office/2006/metadata/properties" xmlns:ns2="134c83b0-daba-48ad-8a7d-75e8d548d543" targetNamespace="http://schemas.microsoft.com/office/2006/metadata/properties" ma:root="true" ma:fieldsID="a2f2ab80eb441aec93e1bfc7e6bf8f37" ns2:_="">
    <xsd:import namespace="134c83b0-daba-48ad-8a7d-75e8d548d54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c83b0-daba-48ad-8a7d-75e8d548d54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34c83b0-daba-48ad-8a7d-75e8d548d543">Z7KFWENHHMJR-1721911526-15</_dlc_DocId>
    <_dlc_DocIdUrl xmlns="134c83b0-daba-48ad-8a7d-75e8d548d543">
      <Url>http://www.eduportal44.ru/Galich/school1/_layouts/15/DocIdRedir.aspx?ID=Z7KFWENHHMJR-1721911526-15</Url>
      <Description>Z7KFWENHHMJR-1721911526-15</Description>
    </_dlc_DocIdUrl>
  </documentManagement>
</p:properties>
</file>

<file path=customXml/itemProps1.xml><?xml version="1.0" encoding="utf-8"?>
<ds:datastoreItem xmlns:ds="http://schemas.openxmlformats.org/officeDocument/2006/customXml" ds:itemID="{8C77394F-CC19-46BA-BB05-EAB907949F09}"/>
</file>

<file path=customXml/itemProps2.xml><?xml version="1.0" encoding="utf-8"?>
<ds:datastoreItem xmlns:ds="http://schemas.openxmlformats.org/officeDocument/2006/customXml" ds:itemID="{C1B02A83-69A2-4F86-9CA5-614A6ECF9D64}"/>
</file>

<file path=customXml/itemProps3.xml><?xml version="1.0" encoding="utf-8"?>
<ds:datastoreItem xmlns:ds="http://schemas.openxmlformats.org/officeDocument/2006/customXml" ds:itemID="{F1C5FAB5-84A9-43CB-BC44-D63BC899D2B7}"/>
</file>

<file path=customXml/itemProps4.xml><?xml version="1.0" encoding="utf-8"?>
<ds:datastoreItem xmlns:ds="http://schemas.openxmlformats.org/officeDocument/2006/customXml" ds:itemID="{1052E9E8-30C3-46F9-AFA6-6428F0C14D41}"/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817</Words>
  <Application>Microsoft Office PowerPoint</Application>
  <PresentationFormat>Произвольный</PresentationFormat>
  <Paragraphs>113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Gear Drives</vt:lpstr>
      <vt:lpstr>Креативное мышление  на уроках технологии  </vt:lpstr>
      <vt:lpstr>Презентация PowerPoint</vt:lpstr>
      <vt:lpstr>Перевод слова creativit</vt:lpstr>
      <vt:lpstr>Креативность - способность нестандартно мыслить и оригинально выражать свои идеи, чувста, эмоции.</vt:lpstr>
      <vt:lpstr>Ориентиры для разработки заданий,  направленных на развитие креативного мышления</vt:lpstr>
      <vt:lpstr>Цель моей педагогической деятельности </vt:lpstr>
      <vt:lpstr>Проблемы</vt:lpstr>
      <vt:lpstr>Решение проблем </vt:lpstr>
      <vt:lpstr>Правила:</vt:lpstr>
      <vt:lpstr>Качества творческой личности </vt:lpstr>
      <vt:lpstr>Задания на развитие креативности призваны:</vt:lpstr>
      <vt:lpstr>Развитие креативности в образовательном процессе  </vt:lpstr>
      <vt:lpstr>Задание на креативность (тема «Информация»)</vt:lpstr>
      <vt:lpstr>Задание на креативность «Яблоки»</vt:lpstr>
      <vt:lpstr>Задание на креативность: составить блок-схему  технологического процесса приготовления блюда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Креативное мышление  на уроках технологии  как средство формирования  функциональной грамотности</dc:title>
  <dc:creator>user</dc:creator>
  <cp:lastModifiedBy>Сергей</cp:lastModifiedBy>
  <cp:revision>156</cp:revision>
  <dcterms:created xsi:type="dcterms:W3CDTF">2020-11-24T15:11:00Z</dcterms:created>
  <dcterms:modified xsi:type="dcterms:W3CDTF">2022-02-27T16:12:28Z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1049-11.2.0.9747</vt:lpwstr>
  </property>
  <property fmtid="{D5CDD505-2E9C-101B-9397-08002B2CF9AE}" pid="3" name="ContentTypeId">
    <vt:lpwstr>0x010100A855FD277C56EC4CA5D5D9415EEAD8A4</vt:lpwstr>
  </property>
  <property fmtid="{D5CDD505-2E9C-101B-9397-08002B2CF9AE}" pid="4" name="_dlc_DocIdItemGuid">
    <vt:lpwstr>92c686fc-27a5-4ad0-a80f-dd1d30b376a4</vt:lpwstr>
  </property>
</Properties>
</file>