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7" r:id="rId8"/>
    <p:sldId id="266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5731" y="260648"/>
            <a:ext cx="4824536" cy="1152128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latin typeface="Monotype Corsiva" panose="03010101010201010101" pitchFamily="66" charset="0"/>
              </a:rPr>
              <a:t>ОПТИМИСТЫ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846" y="1268760"/>
            <a:ext cx="74888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Monotype Corsiva" panose="03010101010201010101" pitchFamily="66" charset="0"/>
              </a:rPr>
              <a:t>«Видеть цель, верить в себя и не замечать препятствий – условия хождения сквозь стены»</a:t>
            </a:r>
          </a:p>
          <a:p>
            <a:pPr algn="r"/>
            <a:r>
              <a:rPr lang="ru-RU" sz="2000" b="1" dirty="0">
                <a:latin typeface="Arial Narrow" panose="020B0606020202030204" pitchFamily="34" charset="0"/>
              </a:rPr>
              <a:t>Виктор Ковров, «Чародеи»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846" y="2708920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Наша команда </a:t>
            </a:r>
          </a:p>
          <a:p>
            <a:r>
              <a:rPr lang="ru-RU" dirty="0" smtClean="0"/>
              <a:t>Ольга – интеллектуальный </a:t>
            </a:r>
            <a:r>
              <a:rPr lang="ru-RU" dirty="0" smtClean="0"/>
              <a:t>лидер</a:t>
            </a:r>
            <a:r>
              <a:rPr lang="ru-RU" dirty="0" smtClean="0"/>
              <a:t>, критик</a:t>
            </a:r>
            <a:endParaRPr lang="ru-RU" dirty="0" smtClean="0"/>
          </a:p>
          <a:p>
            <a:r>
              <a:rPr lang="ru-RU" dirty="0" smtClean="0"/>
              <a:t>Дарья – генератор идей, мастер психологических интерпретаций</a:t>
            </a:r>
          </a:p>
          <a:p>
            <a:r>
              <a:rPr lang="ru-RU" dirty="0" smtClean="0"/>
              <a:t>Полина – мастер коммуникации</a:t>
            </a:r>
          </a:p>
          <a:p>
            <a:r>
              <a:rPr lang="ru-RU" dirty="0" smtClean="0"/>
              <a:t>Светлана – эмоциональный лидер</a:t>
            </a:r>
            <a:endParaRPr lang="ru-RU" dirty="0"/>
          </a:p>
        </p:txBody>
      </p:sp>
      <p:pic>
        <p:nvPicPr>
          <p:cNvPr id="5122" name="Picture 2" descr="C:\Users\Zver\Desktop\IMG_2400_看图王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365104"/>
            <a:ext cx="3045876" cy="21140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Zver\Desktop\IMG_2406_看图王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2262" y="4365105"/>
            <a:ext cx="3006654" cy="2136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12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 smtClean="0">
                <a:latin typeface="Monotype Corsiva" panose="03010101010201010101" pitchFamily="66" charset="0"/>
              </a:rPr>
              <a:t>Задание №1. Дискуссия</a:t>
            </a:r>
            <a:endParaRPr lang="ru-RU" sz="4000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83352"/>
            <a:ext cx="8363272" cy="460310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u="sng" dirty="0" smtClean="0">
                <a:latin typeface="Arial Narrow" panose="020B0606020202030204" pitchFamily="34" charset="0"/>
              </a:rPr>
              <a:t>Приёмы  достижения взаимопонимания:</a:t>
            </a:r>
          </a:p>
          <a:p>
            <a:pPr algn="just">
              <a:buNone/>
            </a:pPr>
            <a:r>
              <a:rPr lang="ru-RU" sz="2400" dirty="0" smtClean="0">
                <a:latin typeface="Arial Narrow" panose="020B0606020202030204" pitchFamily="34" charset="0"/>
              </a:rPr>
              <a:t>1)Распределение ролей (лидер, критик, генератор идей и т.п.)</a:t>
            </a:r>
          </a:p>
          <a:p>
            <a:pPr algn="just">
              <a:buNone/>
            </a:pPr>
            <a:r>
              <a:rPr lang="ru-RU" sz="2400" dirty="0" smtClean="0">
                <a:latin typeface="Arial Narrow" panose="020B0606020202030204" pitchFamily="34" charset="0"/>
              </a:rPr>
              <a:t>2)Использование сохранных систем восприятия и передачи информации.</a:t>
            </a:r>
          </a:p>
          <a:p>
            <a:pPr algn="just">
              <a:buNone/>
            </a:pPr>
            <a:r>
              <a:rPr lang="ru-RU" sz="2400" dirty="0" smtClean="0">
                <a:latin typeface="Arial Narrow" panose="020B0606020202030204" pitchFamily="34" charset="0"/>
              </a:rPr>
              <a:t>3) </a:t>
            </a:r>
            <a:r>
              <a:rPr lang="ru-RU" sz="2400" dirty="0" err="1" smtClean="0">
                <a:latin typeface="Arial Narrow" panose="020B0606020202030204" pitchFamily="34" charset="0"/>
              </a:rPr>
              <a:t>Взаимодополнение</a:t>
            </a:r>
            <a:r>
              <a:rPr lang="ru-RU" sz="2400" dirty="0" smtClean="0">
                <a:latin typeface="Arial Narrow" panose="020B0606020202030204" pitchFamily="34" charset="0"/>
              </a:rPr>
              <a:t> при использовании преобладающего канала коммуникации.</a:t>
            </a:r>
          </a:p>
          <a:p>
            <a:pPr algn="just">
              <a:buNone/>
            </a:pPr>
            <a:r>
              <a:rPr lang="ru-RU" sz="2400" dirty="0">
                <a:latin typeface="Arial Narrow" panose="020B0606020202030204" pitchFamily="34" charset="0"/>
              </a:rPr>
              <a:t>4</a:t>
            </a:r>
            <a:r>
              <a:rPr lang="ru-RU" sz="2400" dirty="0" smtClean="0">
                <a:latin typeface="Arial Narrow" panose="020B0606020202030204" pitchFamily="34" charset="0"/>
              </a:rPr>
              <a:t>)Эффект </a:t>
            </a:r>
            <a:r>
              <a:rPr lang="ru-RU" sz="2400" dirty="0" err="1" smtClean="0">
                <a:latin typeface="Arial Narrow" panose="020B0606020202030204" pitchFamily="34" charset="0"/>
              </a:rPr>
              <a:t>группомыслия</a:t>
            </a:r>
            <a:r>
              <a:rPr lang="ru-RU" sz="2400" dirty="0" smtClean="0">
                <a:latin typeface="Arial Narrow" panose="020B0606020202030204" pitchFamily="34" charset="0"/>
              </a:rPr>
              <a:t> (преобладание установки на поиск  согласия).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Picture 2" descr="C:\Users\Zver\Desktop\Центр игр\Олимпиада\IMG_2414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4365104"/>
            <a:ext cx="2952328" cy="22322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45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latin typeface="Monotype Corsiva" panose="03010101010201010101" pitchFamily="66" charset="0"/>
              </a:rPr>
              <a:t>Задание №1. Дискуссия</a:t>
            </a:r>
            <a:endParaRPr lang="ru-RU" sz="4000" dirty="0">
              <a:latin typeface="Monotype Corsiva" panose="03010101010201010101" pitchFamily="66" charset="0"/>
            </a:endParaRPr>
          </a:p>
        </p:txBody>
      </p:sp>
      <p:grpSp>
        <p:nvGrpSpPr>
          <p:cNvPr id="59" name="Группа 58"/>
          <p:cNvGrpSpPr/>
          <p:nvPr/>
        </p:nvGrpSpPr>
        <p:grpSpPr>
          <a:xfrm>
            <a:off x="1125029" y="980727"/>
            <a:ext cx="7119379" cy="4722307"/>
            <a:chOff x="1125029" y="752961"/>
            <a:chExt cx="7261289" cy="4950074"/>
          </a:xfrm>
        </p:grpSpPr>
        <p:cxnSp>
          <p:nvCxnSpPr>
            <p:cNvPr id="24" name="Прямая со стрелкой 23"/>
            <p:cNvCxnSpPr/>
            <p:nvPr/>
          </p:nvCxnSpPr>
          <p:spPr>
            <a:xfrm flipH="1" flipV="1">
              <a:off x="2483768" y="2886876"/>
              <a:ext cx="16768" cy="1433284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Овал 3"/>
            <p:cNvSpPr/>
            <p:nvPr/>
          </p:nvSpPr>
          <p:spPr>
            <a:xfrm>
              <a:off x="1125029" y="1340768"/>
              <a:ext cx="2249382" cy="153941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«Глухой и немой»,  </a:t>
              </a:r>
              <a:r>
                <a:rPr lang="ru-RU" sz="1400" dirty="0" smtClean="0">
                  <a:solidFill>
                    <a:schemeClr val="tx1"/>
                  </a:solidFill>
                </a:rPr>
                <a:t>пишет на листе свои предложения.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3383420" y="2346221"/>
              <a:ext cx="1411495" cy="74499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4794915" y="2392085"/>
              <a:ext cx="2225357" cy="139826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«Глухой  и неподвижный», </a:t>
              </a:r>
              <a:r>
                <a:rPr lang="ru-RU" sz="1400" dirty="0" smtClean="0">
                  <a:solidFill>
                    <a:schemeClr val="tx1"/>
                  </a:solidFill>
                </a:rPr>
                <a:t>читает проговаривает</a:t>
              </a:r>
              <a:r>
                <a:rPr lang="ru-RU" sz="1400" dirty="0">
                  <a:solidFill>
                    <a:schemeClr val="tx1"/>
                  </a:solidFill>
                </a:rPr>
                <a:t>, дополняет</a:t>
              </a:r>
            </a:p>
            <a:p>
              <a:pPr algn="ctr"/>
              <a:r>
                <a:rPr lang="ru-RU" sz="1400" dirty="0" smtClean="0">
                  <a:solidFill>
                    <a:schemeClr val="tx1"/>
                  </a:solidFill>
                </a:rPr>
                <a:t>информацию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1259632" y="4344530"/>
              <a:ext cx="3024336" cy="135850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«Слепой и немой», </a:t>
              </a:r>
              <a:r>
                <a:rPr lang="ru-RU" sz="1400" dirty="0" smtClean="0">
                  <a:solidFill>
                    <a:schemeClr val="tx1"/>
                  </a:solidFill>
                </a:rPr>
                <a:t>слушает предложения и соглашается с ним или нет (жестами или письменно высказывает своё предложение)</a:t>
              </a:r>
              <a:endParaRPr lang="ru-RU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 flipH="1">
              <a:off x="3817663" y="3559955"/>
              <a:ext cx="1258462" cy="1083411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V="1">
              <a:off x="4089167" y="3627888"/>
              <a:ext cx="1213449" cy="102170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Овал 14"/>
            <p:cNvSpPr/>
            <p:nvPr/>
          </p:nvSpPr>
          <p:spPr>
            <a:xfrm>
              <a:off x="6791071" y="752961"/>
              <a:ext cx="1334193" cy="1175613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Лидер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3114340" y="2880184"/>
              <a:ext cx="1332554" cy="1221477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Критик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6813097" y="4132802"/>
              <a:ext cx="1573221" cy="1358505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Генератор идей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 flipH="1" flipV="1">
              <a:off x="4293211" y="3820734"/>
              <a:ext cx="2455979" cy="1047591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flipH="1" flipV="1">
              <a:off x="7419822" y="1928574"/>
              <a:ext cx="38345" cy="2173087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4357118" y="3964223"/>
              <a:ext cx="2469838" cy="1059559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/>
            <p:nvPr/>
          </p:nvCxnSpPr>
          <p:spPr>
            <a:xfrm flipV="1">
              <a:off x="4089167" y="1484784"/>
              <a:ext cx="2701904" cy="1426462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>
              <a:off x="7311227" y="1928574"/>
              <a:ext cx="73470" cy="2210167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/>
            <p:nvPr/>
          </p:nvCxnSpPr>
          <p:spPr>
            <a:xfrm flipH="1">
              <a:off x="3844524" y="1371830"/>
              <a:ext cx="2968573" cy="1539416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5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latin typeface="Monotype Corsiva" panose="03010101010201010101" pitchFamily="66" charset="0"/>
              </a:rPr>
              <a:t>Задание №2. Развитие интуиции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83352"/>
            <a:ext cx="8363272" cy="526998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b="1" u="sng" dirty="0">
                <a:latin typeface="Arial Narrow" panose="020B0606020202030204" pitchFamily="34" charset="0"/>
              </a:rPr>
              <a:t>Механизмы интуиции</a:t>
            </a:r>
          </a:p>
          <a:p>
            <a:pPr>
              <a:buNone/>
            </a:pPr>
            <a:r>
              <a:rPr lang="ru-RU" sz="2000" dirty="0" smtClean="0">
                <a:latin typeface="Arial Narrow" panose="020B0606020202030204" pitchFamily="34" charset="0"/>
              </a:rPr>
              <a:t>1)Жизненный опыт (приобретённая в течение жизни информация, находящаяся в свёрнутом виде на уровне подсознания, даёт толчок для принятия интуитивного решения)</a:t>
            </a:r>
            <a:endParaRPr lang="ru-RU" sz="2000" dirty="0">
              <a:latin typeface="Arial Narrow" panose="020B0606020202030204" pitchFamily="34" charset="0"/>
            </a:endParaRPr>
          </a:p>
          <a:p>
            <a:pPr>
              <a:buNone/>
            </a:pPr>
            <a:r>
              <a:rPr lang="ru-RU" sz="2000" dirty="0">
                <a:latin typeface="Arial Narrow" panose="020B0606020202030204" pitchFamily="34" charset="0"/>
              </a:rPr>
              <a:t>2</a:t>
            </a:r>
            <a:r>
              <a:rPr lang="ru-RU" sz="2000" dirty="0" smtClean="0">
                <a:latin typeface="Arial Narrow" panose="020B0606020202030204" pitchFamily="34" charset="0"/>
              </a:rPr>
              <a:t>)Экстрасенсорные способности, «внутренний голос» (в основе повышенная чувствительность рецепторов различных анализаторных систем, воспринимающих информацию из окружающего мира)</a:t>
            </a:r>
          </a:p>
          <a:p>
            <a:pPr>
              <a:buNone/>
            </a:pPr>
            <a:r>
              <a:rPr lang="ru-RU" sz="2000" dirty="0" smtClean="0">
                <a:latin typeface="Arial Narrow" panose="020B0606020202030204" pitchFamily="34" charset="0"/>
              </a:rPr>
              <a:t>3) Воображение – мысленное комбинирование идей, образов, объектов в нестандартных сочетаниях.</a:t>
            </a:r>
          </a:p>
          <a:p>
            <a:pPr>
              <a:buNone/>
            </a:pPr>
            <a:r>
              <a:rPr lang="ru-RU" sz="2000" dirty="0">
                <a:latin typeface="Arial Narrow" panose="020B0606020202030204" pitchFamily="34" charset="0"/>
              </a:rPr>
              <a:t>4</a:t>
            </a:r>
            <a:r>
              <a:rPr lang="ru-RU" sz="2000" dirty="0" smtClean="0">
                <a:latin typeface="Arial Narrow" panose="020B0606020202030204" pitchFamily="34" charset="0"/>
              </a:rPr>
              <a:t>)Переработка </a:t>
            </a:r>
            <a:r>
              <a:rPr lang="ru-RU" sz="2000" dirty="0">
                <a:latin typeface="Arial Narrow" panose="020B0606020202030204" pitchFamily="34" charset="0"/>
              </a:rPr>
              <a:t>информации, поступающей от органов чувств на </a:t>
            </a:r>
            <a:r>
              <a:rPr lang="ru-RU" sz="2000" b="1" dirty="0">
                <a:latin typeface="Arial Narrow" panose="020B0606020202030204" pitchFamily="34" charset="0"/>
              </a:rPr>
              <a:t>бессознательном </a:t>
            </a:r>
            <a:r>
              <a:rPr lang="ru-RU" sz="2000" b="1" dirty="0" smtClean="0">
                <a:latin typeface="Arial Narrow" panose="020B0606020202030204" pitchFamily="34" charset="0"/>
              </a:rPr>
              <a:t>уровне</a:t>
            </a:r>
          </a:p>
          <a:p>
            <a:pPr lvl="0" indent="342900" algn="just">
              <a:buNone/>
            </a:pPr>
            <a:r>
              <a:rPr lang="ru-RU" sz="2000" dirty="0">
                <a:solidFill>
                  <a:prstClr val="black"/>
                </a:solidFill>
                <a:latin typeface="Arial Narrow" panose="020B0606020202030204" pitchFamily="34" charset="0"/>
              </a:rPr>
              <a:t>Сознательные процессы составляют только малую часть нашей умственной деятельности. Наше сознание может воспринимать одновременно ограниченное количество сигналов; весь остальной массив информации обрабатывается на подсознательном уровне. Интуитивное озарение – результат работы этого уровня психической деятельности.</a:t>
            </a:r>
          </a:p>
          <a:p>
            <a:pPr>
              <a:buNone/>
            </a:pPr>
            <a:endParaRPr lang="ru-RU" sz="2000" b="1" dirty="0">
              <a:solidFill>
                <a:prstClr val="black"/>
              </a:solidFill>
              <a:ea typeface="+mj-ea"/>
              <a:cs typeface="+mj-cs"/>
            </a:endParaRP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2325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latin typeface="Monotype Corsiva" panose="03010101010201010101" pitchFamily="66" charset="0"/>
              </a:rPr>
              <a:t>Задание №2. Развитие интуиции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83352"/>
            <a:ext cx="8363272" cy="546035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000" b="1" dirty="0" smtClean="0">
                <a:latin typeface="Arial Narrow" panose="020B0606020202030204" pitchFamily="34" charset="0"/>
              </a:rPr>
              <a:t>Система упражнений </a:t>
            </a:r>
            <a:r>
              <a:rPr lang="ru-RU" sz="2400" b="1" u="sng" dirty="0">
                <a:latin typeface="Arial Narrow" panose="020B0606020202030204" pitchFamily="34" charset="0"/>
              </a:rPr>
              <a:t>«</a:t>
            </a:r>
            <a:r>
              <a:rPr lang="ru-RU" sz="2400" b="1" u="sng" dirty="0" err="1">
                <a:latin typeface="Arial Narrow" panose="020B0606020202030204" pitchFamily="34" charset="0"/>
              </a:rPr>
              <a:t>Интуит</a:t>
            </a:r>
            <a:r>
              <a:rPr lang="ru-RU" sz="2400" b="1" u="sng" dirty="0" smtClean="0">
                <a:latin typeface="Arial Narrow" panose="020B0606020202030204" pitchFamily="34" charset="0"/>
              </a:rPr>
              <a:t>»</a:t>
            </a:r>
            <a:r>
              <a:rPr lang="ru-RU" sz="2400" b="1" dirty="0" smtClean="0">
                <a:latin typeface="Arial Narrow" panose="020B0606020202030204" pitchFamily="34" charset="0"/>
              </a:rPr>
              <a:t> </a:t>
            </a:r>
            <a:r>
              <a:rPr lang="ru-RU" sz="2400" dirty="0" smtClean="0">
                <a:latin typeface="Arial Narrow" panose="020B0606020202030204" pitchFamily="34" charset="0"/>
              </a:rPr>
              <a:t>(</a:t>
            </a:r>
            <a:r>
              <a:rPr lang="ru-RU" sz="2000" dirty="0" smtClean="0">
                <a:latin typeface="Arial Narrow" panose="020B0606020202030204" pitchFamily="34" charset="0"/>
              </a:rPr>
              <a:t>для механизма</a:t>
            </a:r>
            <a:r>
              <a:rPr lang="ru-RU" sz="2400" dirty="0" smtClean="0">
                <a:latin typeface="Arial Narrow" panose="020B0606020202030204" pitchFamily="34" charset="0"/>
              </a:rPr>
              <a:t> «</a:t>
            </a:r>
            <a:r>
              <a:rPr lang="ru-RU" sz="2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Переработка </a:t>
            </a:r>
            <a:r>
              <a:rPr lang="ru-RU" sz="2000" dirty="0">
                <a:solidFill>
                  <a:prstClr val="black"/>
                </a:solidFill>
                <a:latin typeface="Arial Narrow" panose="020B0606020202030204" pitchFamily="34" charset="0"/>
              </a:rPr>
              <a:t>информации, поступающей от органов чувств на бессознательном </a:t>
            </a:r>
            <a:r>
              <a:rPr lang="ru-RU" sz="2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уровне»</a:t>
            </a:r>
            <a:r>
              <a:rPr lang="ru-RU" sz="2400" dirty="0" smtClean="0">
                <a:latin typeface="Arial Narrow" panose="020B060602020203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2000" i="1" u="sng" dirty="0" smtClean="0">
                <a:latin typeface="Arial Narrow" panose="020B0606020202030204" pitchFamily="34" charset="0"/>
              </a:rPr>
              <a:t>1 этап.</a:t>
            </a:r>
            <a:r>
              <a:rPr lang="ru-RU" sz="2000" i="1" dirty="0" smtClean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Развитие каналов восприятия информации на элементарном уровне (упражнения «Угадай, что звучит», «Волшебный мешочек», «Запомни картинки» и т. д.)</a:t>
            </a:r>
          </a:p>
          <a:p>
            <a:pPr marL="0" indent="0" algn="just">
              <a:buNone/>
            </a:pPr>
            <a:r>
              <a:rPr lang="ru-RU" sz="2000" i="1" u="sng" dirty="0" smtClean="0">
                <a:latin typeface="Arial Narrow" panose="020B0606020202030204" pitchFamily="34" charset="0"/>
              </a:rPr>
              <a:t>2 этап</a:t>
            </a:r>
            <a:r>
              <a:rPr lang="ru-RU" sz="2000" i="1" dirty="0" smtClean="0">
                <a:latin typeface="Arial Narrow" panose="020B0606020202030204" pitchFamily="34" charset="0"/>
              </a:rPr>
              <a:t>. </a:t>
            </a:r>
            <a:r>
              <a:rPr lang="ru-RU" sz="2000" dirty="0" smtClean="0">
                <a:latin typeface="Arial Narrow" panose="020B0606020202030204" pitchFamily="34" charset="0"/>
              </a:rPr>
              <a:t>Развитие каждого анализатора (наименее развитых анализаторов) через целенаправленное усвоение сложной, смысловой, системной информации (например, аудиальный канал восприятия - прослушивание и конспектирование учебных </a:t>
            </a:r>
            <a:r>
              <a:rPr lang="ru-RU" sz="2000" dirty="0" err="1" smtClean="0">
                <a:latin typeface="Arial Narrow" panose="020B0606020202030204" pitchFamily="34" charset="0"/>
              </a:rPr>
              <a:t>аудиопрограмм</a:t>
            </a:r>
            <a:r>
              <a:rPr lang="ru-RU" sz="2000" dirty="0" smtClean="0">
                <a:latin typeface="Arial Narrow" panose="020B0606020202030204" pitchFamily="34" charset="0"/>
              </a:rPr>
              <a:t>)   </a:t>
            </a:r>
          </a:p>
          <a:p>
            <a:pPr marL="0" indent="0" algn="just">
              <a:buNone/>
            </a:pPr>
            <a:r>
              <a:rPr lang="ru-RU" sz="2000" i="1" u="sng" dirty="0" smtClean="0">
                <a:latin typeface="Arial Narrow" panose="020B0606020202030204" pitchFamily="34" charset="0"/>
              </a:rPr>
              <a:t>3 этап</a:t>
            </a:r>
            <a:r>
              <a:rPr lang="ru-RU" sz="2000" dirty="0" smtClean="0">
                <a:latin typeface="Arial Narrow" panose="020B0606020202030204" pitchFamily="34" charset="0"/>
              </a:rPr>
              <a:t>. Техника медитации, которая связана с концентрацией человека на информации, поступающей от всех органов чувств.  («Что я сейчас  слышу?» «Что я сейчас вижу?»  «Что я сейчас чувствую?»)   </a:t>
            </a:r>
          </a:p>
          <a:p>
            <a:pPr marL="457200" indent="-457200" algn="just">
              <a:buNone/>
            </a:pPr>
            <a:r>
              <a:rPr lang="ru-RU" sz="2000" b="1" dirty="0" smtClean="0">
                <a:latin typeface="Arial Narrow" panose="020B0606020202030204" pitchFamily="34" charset="0"/>
              </a:rPr>
              <a:t>Для оценки эффективности упражнений</a:t>
            </a:r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latin typeface="Arial Narrow" panose="020B0606020202030204" pitchFamily="34" charset="0"/>
              </a:rPr>
              <a:t>необходимо </a:t>
            </a:r>
            <a:r>
              <a:rPr lang="ru-RU" sz="2000" b="1" u="sng" dirty="0" smtClean="0">
                <a:latin typeface="Arial Narrow" panose="020B0606020202030204" pitchFamily="34" charset="0"/>
              </a:rPr>
              <a:t>длительное (</a:t>
            </a:r>
            <a:r>
              <a:rPr lang="ru-RU" sz="2000" b="1" u="sng" dirty="0" err="1" smtClean="0">
                <a:latin typeface="Arial Narrow" panose="020B0606020202030204" pitchFamily="34" charset="0"/>
              </a:rPr>
              <a:t>лонгитюдное</a:t>
            </a:r>
            <a:r>
              <a:rPr lang="ru-RU" sz="2000" b="1" u="sng" dirty="0" smtClean="0">
                <a:latin typeface="Arial Narrow" panose="020B0606020202030204" pitchFamily="34" charset="0"/>
              </a:rPr>
              <a:t>) исследование. 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pPr marL="457200" indent="-457200" algn="just">
              <a:buAutoNum type="arabicPeriod"/>
            </a:pPr>
            <a:endParaRPr lang="ru-RU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7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Monotype Corsiva" panose="03010101010201010101" pitchFamily="66" charset="0"/>
              </a:rPr>
              <a:t>Задание №3. Психологическая проблема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457200" algn="just">
              <a:buNone/>
            </a:pPr>
            <a:r>
              <a:rPr lang="ru-RU" b="1" u="sng" dirty="0" smtClean="0"/>
              <a:t>Прогнозируемая проблема</a:t>
            </a:r>
          </a:p>
          <a:p>
            <a:pPr marL="0" indent="457200" algn="just">
              <a:buNone/>
            </a:pPr>
            <a:r>
              <a:rPr lang="ru-RU" sz="2600" dirty="0">
                <a:latin typeface="Arial Narrow" panose="020B0606020202030204" pitchFamily="34" charset="0"/>
              </a:rPr>
              <a:t>В современном мире жизнь людей становится формально социальной, их эмоции становятся скудными из-за существования </a:t>
            </a:r>
            <a:r>
              <a:rPr lang="ru-RU" sz="2600" b="1" dirty="0">
                <a:latin typeface="Arial Narrow" panose="020B0606020202030204" pitchFamily="34" charset="0"/>
              </a:rPr>
              <a:t>виртуального посредничества в общении</a:t>
            </a:r>
            <a:r>
              <a:rPr lang="ru-RU" sz="2600" dirty="0">
                <a:latin typeface="Arial Narrow" panose="020B0606020202030204" pitchFamily="34" charset="0"/>
              </a:rPr>
              <a:t>, которое даёт возможность </a:t>
            </a:r>
            <a:r>
              <a:rPr lang="ru-RU" sz="2600" b="1" dirty="0">
                <a:latin typeface="Arial Narrow" panose="020B0606020202030204" pitchFamily="34" charset="0"/>
              </a:rPr>
              <a:t>лёгкой смены коммуникативного партнёра.</a:t>
            </a:r>
          </a:p>
          <a:p>
            <a:pPr marL="0" indent="457200" algn="just">
              <a:buNone/>
            </a:pPr>
            <a:r>
              <a:rPr lang="ru-RU" sz="2600" dirty="0">
                <a:latin typeface="Arial Narrow" panose="020B0606020202030204" pitchFamily="34" charset="0"/>
              </a:rPr>
              <a:t>В будущем эта проблема может стать глобальной, в плане того что люди станут довольствоваться в основном виртуальным общением, а значит репродуктивная функция семьи будет нарушена и человечество будет медленно вымирать. </a:t>
            </a:r>
            <a:r>
              <a:rPr lang="ru-RU" sz="2600" b="1" dirty="0">
                <a:latin typeface="Arial Narrow" panose="020B0606020202030204" pitchFamily="34" charset="0"/>
              </a:rPr>
              <a:t>Скудность эмоций, отсутствие практики живого общения</a:t>
            </a:r>
            <a:r>
              <a:rPr lang="ru-RU" sz="2600" dirty="0">
                <a:latin typeface="Arial Narrow" panose="020B0606020202030204" pitchFamily="34" charset="0"/>
              </a:rPr>
              <a:t> приведёт к тому, что люди не смогут договариваться, а значит начнется регресс науки, техники, искусства, межнационального общения.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Monotype Corsiva" panose="03010101010201010101" pitchFamily="66" charset="0"/>
              </a:rPr>
              <a:t>Задание №3. Психологическая проблема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7"/>
            <a:ext cx="8136904" cy="2736303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buNone/>
            </a:pPr>
            <a:r>
              <a:rPr lang="ru-RU" sz="2400" b="1" u="sng" dirty="0" smtClean="0">
                <a:latin typeface="Arial Narrow" panose="020B0606020202030204" pitchFamily="34" charset="0"/>
              </a:rPr>
              <a:t>Путь </a:t>
            </a:r>
            <a:r>
              <a:rPr lang="ru-RU" sz="2400" b="1" u="sng" dirty="0">
                <a:latin typeface="Arial Narrow" panose="020B0606020202030204" pitchFamily="34" charset="0"/>
              </a:rPr>
              <a:t>решения проблемы</a:t>
            </a:r>
          </a:p>
          <a:p>
            <a:pPr marL="0" indent="457200" algn="just">
              <a:buNone/>
            </a:pPr>
            <a:r>
              <a:rPr lang="ru-RU" sz="2400" dirty="0">
                <a:latin typeface="Arial Narrow" panose="020B0606020202030204" pitchFamily="34" charset="0"/>
              </a:rPr>
              <a:t>Создание виртуального движения в различных социальных сетях, предполагающего вовлечение участников сети в выполнение системы заданий, направленной на интенсивную практику живого, непосредственного общения с эффективной, конструктивной целью</a:t>
            </a:r>
            <a:r>
              <a:rPr lang="ru-RU" sz="2400" dirty="0" smtClean="0">
                <a:latin typeface="Arial Narrow" panose="020B0606020202030204" pitchFamily="34" charset="0"/>
              </a:rPr>
              <a:t>.</a:t>
            </a:r>
          </a:p>
          <a:p>
            <a:pPr marL="0" indent="457200" algn="just">
              <a:buNone/>
            </a:pPr>
            <a:r>
              <a:rPr lang="ru-RU" sz="2400" b="1" u="sng" dirty="0" smtClean="0">
                <a:latin typeface="Arial Narrow" panose="020B0606020202030204" pitchFamily="34" charset="0"/>
              </a:rPr>
              <a:t>Оценка готовности сверстников к встрече с проблемой: </a:t>
            </a:r>
            <a:r>
              <a:rPr lang="ru-RU" sz="2400" dirty="0">
                <a:latin typeface="Arial Narrow" panose="020B0606020202030204" pitchFamily="34" charset="0"/>
              </a:rPr>
              <a:t>степень готовности – низкая, причина – </a:t>
            </a:r>
            <a:r>
              <a:rPr lang="ru-RU" sz="2400" dirty="0" smtClean="0">
                <a:latin typeface="Arial Narrow" panose="020B0606020202030204" pitchFamily="34" charset="0"/>
              </a:rPr>
              <a:t>отсутствие </a:t>
            </a:r>
            <a:r>
              <a:rPr lang="ru-RU" sz="2400" dirty="0">
                <a:latin typeface="Arial Narrow" panose="020B0606020202030204" pitchFamily="34" charset="0"/>
              </a:rPr>
              <a:t>привычки задумываться на глобальные, отвлечённые темы («жизнь одним днём») </a:t>
            </a:r>
          </a:p>
        </p:txBody>
      </p:sp>
      <p:pic>
        <p:nvPicPr>
          <p:cNvPr id="4098" name="Picture 2" descr="http://fb.ru/misc/i/gallery/23085/1532370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4365104"/>
            <a:ext cx="3096344" cy="20568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08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Monotype Corsiva" panose="03010101010201010101" pitchFamily="66" charset="0"/>
              </a:rPr>
              <a:t>Задание № 4. </a:t>
            </a:r>
            <a:r>
              <a:rPr lang="ru-RU" sz="4000" dirty="0" err="1">
                <a:latin typeface="Monotype Corsiva" panose="03010101010201010101" pitchFamily="66" charset="0"/>
              </a:rPr>
              <a:t>Пруткологизмы</a:t>
            </a:r>
            <a:endParaRPr lang="ru-RU" sz="4000" dirty="0">
              <a:latin typeface="Monotype Corsiva" panose="03010101010201010101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3799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>
                <a:latin typeface="Arial Narrow" panose="020B0606020202030204" pitchFamily="34" charset="0"/>
              </a:rPr>
              <a:t>Интерпретации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>
                <a:latin typeface="Arial Narrow" panose="020B0606020202030204" pitchFamily="34" charset="0"/>
              </a:rPr>
              <a:t>Бросая камешки, стоит изучать, что же за этим будет, для того, чтобы уметь предсказывать </a:t>
            </a:r>
            <a:r>
              <a:rPr lang="ru-RU" sz="2000" b="1" dirty="0">
                <a:latin typeface="Arial Narrow" panose="020B0606020202030204" pitchFamily="34" charset="0"/>
              </a:rPr>
              <a:t>последствия</a:t>
            </a:r>
            <a:r>
              <a:rPr lang="ru-RU" sz="2000" dirty="0">
                <a:latin typeface="Arial Narrow" panose="020B0606020202030204" pitchFamily="34" charset="0"/>
              </a:rPr>
              <a:t> своих поступков. 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>
                <a:latin typeface="Arial Narrow" panose="020B0606020202030204" pitchFamily="34" charset="0"/>
              </a:rPr>
              <a:t>«Будет пустою забавою» - то есть нужно изначально понимать </a:t>
            </a:r>
            <a:r>
              <a:rPr lang="ru-RU" sz="2000" b="1" dirty="0">
                <a:latin typeface="Arial Narrow" panose="020B0606020202030204" pitchFamily="34" charset="0"/>
              </a:rPr>
              <a:t>смысл</a:t>
            </a:r>
            <a:r>
              <a:rPr lang="ru-RU" sz="2000" dirty="0">
                <a:latin typeface="Arial Narrow" panose="020B0606020202030204" pitchFamily="34" charset="0"/>
              </a:rPr>
              <a:t> того, что ты делаешь, иначе это будет пустой тратой времени.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>
                <a:latin typeface="Arial Narrow" panose="020B0606020202030204" pitchFamily="34" charset="0"/>
              </a:rPr>
              <a:t>Как писал Ирвин Ялом (в книге «Вглядываясь в солнце. Жизнь без страха смерти»):  «Каждый человек, не зная и не думая об этом, распространяет вокруг себя концентрические круги </a:t>
            </a:r>
            <a:r>
              <a:rPr lang="ru-RU" sz="2000" b="1" dirty="0">
                <a:latin typeface="Arial Narrow" panose="020B0606020202030204" pitchFamily="34" charset="0"/>
              </a:rPr>
              <a:t>влияния,</a:t>
            </a:r>
            <a:r>
              <a:rPr lang="ru-RU" sz="2000" dirty="0">
                <a:latin typeface="Arial Narrow" panose="020B0606020202030204" pitchFamily="34" charset="0"/>
              </a:rPr>
              <a:t> которое может затрагивать других людей на протяжении многих лет…» То есть, круги – это наше влияние на других людей и нужно постараться, чтобы оно не было пустым. </a:t>
            </a:r>
          </a:p>
          <a:p>
            <a:endParaRPr lang="ru-RU" sz="2000" dirty="0"/>
          </a:p>
        </p:txBody>
      </p:sp>
      <p:pic>
        <p:nvPicPr>
          <p:cNvPr id="3074" name="Picture 2" descr="http://gurinconsult.ru/wp-content/uploads/2016/02/krugi-3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40" y="4594149"/>
            <a:ext cx="2808312" cy="19087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Zver\Desktop\IMG_2424_看图王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712149"/>
            <a:ext cx="6264696" cy="44869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67744" y="5286454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«С психологией – в будущее!»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5267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023F4A0C7C88646BBE08D6D92D06D59" ma:contentTypeVersion="1" ma:contentTypeDescription="Создание документа." ma:contentTypeScope="" ma:versionID="973b8f8432da031edb42654d3fa9e5b8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a2f2ab80eb441aec93e1bfc7e6bf8f37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Z7KFWENHHMJR-303363060-117</_dlc_DocId>
    <_dlc_DocIdUrl xmlns="134c83b0-daba-48ad-8a7d-75e8d548d543">
      <Url>http://www.eduportal44.ru/Galich/school1/_layouts/15/DocIdRedir.aspx?ID=Z7KFWENHHMJR-303363060-117</Url>
      <Description>Z7KFWENHHMJR-303363060-117</Description>
    </_dlc_DocIdUrl>
  </documentManagement>
</p:properties>
</file>

<file path=customXml/itemProps1.xml><?xml version="1.0" encoding="utf-8"?>
<ds:datastoreItem xmlns:ds="http://schemas.openxmlformats.org/officeDocument/2006/customXml" ds:itemID="{88B67325-58E3-4AA1-A028-1E6C067313E7}"/>
</file>

<file path=customXml/itemProps2.xml><?xml version="1.0" encoding="utf-8"?>
<ds:datastoreItem xmlns:ds="http://schemas.openxmlformats.org/officeDocument/2006/customXml" ds:itemID="{21971D3B-3A42-4997-A7D2-FC6BBA068F8C}"/>
</file>

<file path=customXml/itemProps3.xml><?xml version="1.0" encoding="utf-8"?>
<ds:datastoreItem xmlns:ds="http://schemas.openxmlformats.org/officeDocument/2006/customXml" ds:itemID="{5BE88080-5A89-4150-A6AE-CE0F76065C64}"/>
</file>

<file path=customXml/itemProps4.xml><?xml version="1.0" encoding="utf-8"?>
<ds:datastoreItem xmlns:ds="http://schemas.openxmlformats.org/officeDocument/2006/customXml" ds:itemID="{3D37BEE9-BC10-40C9-870B-53878028806D}"/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697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ОПТИМИСТЫ</vt:lpstr>
      <vt:lpstr>Задание №1. Дискуссия</vt:lpstr>
      <vt:lpstr>Задание №1. Дискуссия</vt:lpstr>
      <vt:lpstr>Задание №2. Развитие интуиции</vt:lpstr>
      <vt:lpstr>Задание №2. Развитие интуиции</vt:lpstr>
      <vt:lpstr>Задание №3. Психологическая проблема</vt:lpstr>
      <vt:lpstr>Задание №3. Психологическая проблема</vt:lpstr>
      <vt:lpstr>Задание № 4. Пруткологизмы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комп</dc:creator>
  <cp:lastModifiedBy>Zverdvd.org</cp:lastModifiedBy>
  <cp:revision>59</cp:revision>
  <dcterms:created xsi:type="dcterms:W3CDTF">2017-11-17T13:46:26Z</dcterms:created>
  <dcterms:modified xsi:type="dcterms:W3CDTF">2017-11-20T15:50:36Z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0x0101005023F4A0C7C88646BBE08D6D92D06D59</vt:lpwstr>
  </property>
  <property fmtid="{D5CDD505-2E9C-101B-9397-08002B2CF9AE}" pid="3" name="_dlc_DocIdItemGuid">
    <vt:lpwstr>cafb66b0-afca-4dc5-ab11-425d98f5ec50</vt:lpwstr>
  </property>
</Properties>
</file>