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</p:sldMasterIdLst>
  <p:notesMasterIdLst>
    <p:notesMasterId r:id="rId13"/>
  </p:notesMasterIdLst>
  <p:sldIdLst>
    <p:sldId id="256" r:id="rId4"/>
    <p:sldId id="257" r:id="rId5"/>
    <p:sldId id="258" r:id="rId6"/>
    <p:sldId id="259" r:id="rId7"/>
    <p:sldId id="263" r:id="rId8"/>
    <p:sldId id="264" r:id="rId9"/>
    <p:sldId id="261" r:id="rId10"/>
    <p:sldId id="262" r:id="rId11"/>
    <p:sldId id="265" r:id="rId1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80" y="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4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03EED-C142-4AEF-B2F1-B76BB99D95B9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5215-674B-4408-A08F-72E11B6C3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9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5215-674B-4408-A08F-72E11B6C3F5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217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5215-674B-4408-A08F-72E11B6C3F5A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217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56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688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166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654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343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42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7223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5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887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23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181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424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903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353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66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199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22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43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2667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33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0361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87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473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11.03.2018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336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61864" y="827584"/>
            <a:ext cx="6192688" cy="4227725"/>
          </a:xfrm>
        </p:spPr>
        <p:txBody>
          <a:bodyPr vert="horz"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4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Эффективное общение с ребёнком </a:t>
            </a:r>
          </a:p>
        </p:txBody>
      </p:sp>
      <p:pic>
        <p:nvPicPr>
          <p:cNvPr id="1028" name="Picture 4" descr="https://kolobok.ua/img/forall/users/0/12/otets_i_syin_dva_750x4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2483768"/>
            <a:ext cx="4409729" cy="28111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2" name="Picture 8" descr="https://www.psyportal.net/wp-content/uploads/2017/05/1888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648" y="5715008"/>
            <a:ext cx="4120717" cy="29842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1825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64704" y="1033549"/>
            <a:ext cx="5760640" cy="1132049"/>
          </a:xfrm>
        </p:spPr>
        <p:txBody>
          <a:bodyPr vert="horz"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4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Ситуация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6670" y="2195736"/>
            <a:ext cx="6120679" cy="20621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ru-RU" sz="3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Сын возвращается из  школы , бросает портфель на пол, кричит родителям : «Не пойду я в эту школу! Надоело мне всё!» </a:t>
            </a:r>
            <a:endParaRPr lang="ru-RU" sz="3200" b="1" i="1" dirty="0">
              <a:solidFill>
                <a:schemeClr val="bg2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2050" name="Picture 2" descr="https://im0-tub-ru.yandex.net/i?id=16b6a58e423184b9f906b5681874e3a1-l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92" y="5508104"/>
            <a:ext cx="4156243" cy="29370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48555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64704" y="1033549"/>
            <a:ext cx="5760640" cy="1132049"/>
          </a:xfrm>
        </p:spPr>
        <p:txBody>
          <a:bodyPr vert="horz"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4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Привычная реакция родителей: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4339" y="2843808"/>
            <a:ext cx="61206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«Что случилось?", </a:t>
            </a:r>
          </a:p>
          <a:p>
            <a:r>
              <a:rPr lang="ru-RU" sz="44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«Не говори глупостей!", </a:t>
            </a:r>
          </a:p>
          <a:p>
            <a:r>
              <a:rPr lang="ru-RU" sz="44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«Куда ты денешься?!" </a:t>
            </a:r>
          </a:p>
          <a:p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endParaRPr lang="ru-RU" sz="4400" b="1" i="1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4100" name="Picture 4" descr="http://zazimye.info/media/k2/items/cache/8dc425b2acbf9c68064b8a63eae1ffbc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1" y="5567060"/>
            <a:ext cx="4824537" cy="28133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6969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2462" y="827584"/>
            <a:ext cx="6597352" cy="1482030"/>
          </a:xfrm>
        </p:spPr>
        <p:txBody>
          <a:bodyPr vert="horz"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40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Правильно:</a:t>
            </a:r>
            <a:r>
              <a:rPr lang="ru-RU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ru-RU" sz="4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а</a:t>
            </a:r>
            <a:r>
              <a:rPr lang="ru-RU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ктивное </a:t>
            </a:r>
            <a:r>
              <a:rPr lang="ru-RU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слушание: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0648" y="2940843"/>
            <a:ext cx="612068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i="1" dirty="0">
              <a:solidFill>
                <a:schemeClr val="bg2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  <a:p>
            <a:r>
              <a:rPr lang="ru-RU" sz="44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 </a:t>
            </a:r>
            <a:endParaRPr lang="ru-RU" sz="4400" b="1" i="1" dirty="0">
              <a:solidFill>
                <a:schemeClr val="bg2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0649" y="2105984"/>
            <a:ext cx="6120679" cy="212365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ru-RU" sz="44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«Ты больше не хочешь ходить в школу. </a:t>
            </a:r>
          </a:p>
          <a:p>
            <a:pPr algn="r"/>
            <a:r>
              <a:rPr lang="ru-RU" sz="44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Ты устал и разозлился.</a:t>
            </a:r>
            <a:endParaRPr lang="ru-RU" sz="4400" b="1" i="1" dirty="0">
              <a:solidFill>
                <a:schemeClr val="bg2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3074" name="Picture 2" descr="http://irinazaytseva.ru/Pic/frazi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73" y="5056494"/>
            <a:ext cx="5088331" cy="33667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96860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64704" y="1033549"/>
            <a:ext cx="5760640" cy="1132049"/>
          </a:xfrm>
        </p:spPr>
        <p:txBody>
          <a:bodyPr vert="horz"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4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Результат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8618" y="2195736"/>
            <a:ext cx="6120679" cy="507831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rgbClr val="FFFF00"/>
                </a:solidFill>
                <a:latin typeface="Candara" panose="020E0502030303020204" pitchFamily="34" charset="0"/>
              </a:rPr>
              <a:t> </a:t>
            </a:r>
            <a:r>
              <a:rPr lang="ru-RU" sz="3600" b="1" i="1" dirty="0" smtClean="0">
                <a:solidFill>
                  <a:srgbClr val="FFFF00"/>
                </a:solidFill>
                <a:latin typeface="Candara" panose="020E0502030303020204" pitchFamily="34" charset="0"/>
              </a:rPr>
              <a:t>Негативное переживание ребёнка ослабевает</a:t>
            </a:r>
          </a:p>
          <a:p>
            <a:pPr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FFFF00"/>
                </a:solidFill>
                <a:latin typeface="Candara" panose="020E0502030303020204" pitchFamily="34" charset="0"/>
              </a:rPr>
              <a:t> Ребёнок рассказывает о себе больше</a:t>
            </a:r>
          </a:p>
          <a:p>
            <a:pPr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FFFF00"/>
                </a:solidFill>
                <a:latin typeface="Candara" panose="020E0502030303020204" pitchFamily="34" charset="0"/>
              </a:rPr>
              <a:t> Ребёнок начинает активно слушать вас</a:t>
            </a:r>
          </a:p>
          <a:p>
            <a:pPr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FFFF00"/>
                </a:solidFill>
                <a:latin typeface="Candara" panose="020E0502030303020204" pitchFamily="34" charset="0"/>
              </a:rPr>
              <a:t> Ваша чувствительность к эмоциям ребёнка повышается</a:t>
            </a:r>
          </a:p>
        </p:txBody>
      </p:sp>
    </p:spTree>
    <p:extLst>
      <p:ext uri="{BB962C8B-B14F-4D97-AF65-F5344CB8AC3E}">
        <p14:creationId xmlns:p14="http://schemas.microsoft.com/office/powerpoint/2010/main" val="356218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64704" y="1033549"/>
            <a:ext cx="5760640" cy="1132049"/>
          </a:xfrm>
        </p:spPr>
        <p:txBody>
          <a:bodyPr vert="horz"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4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Ситуация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8618" y="2195736"/>
            <a:ext cx="6120679" cy="20621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ru-RU" sz="3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Вам не нравится поведение вашего ребёнка, вас переполняют негативные эмоции </a:t>
            </a:r>
            <a:endParaRPr lang="ru-RU" sz="3200" b="1" i="1" dirty="0">
              <a:solidFill>
                <a:schemeClr val="bg2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5122" name="Picture 2" descr="http://interesnoje.ru/wp-content/uploads/2017/09/kak-perestat-krichat-na-rebenka-sovety-psihologa-8-696x4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1" y="5013984"/>
            <a:ext cx="4824538" cy="32094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56218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64704" y="1033549"/>
            <a:ext cx="5760640" cy="1132049"/>
          </a:xfrm>
        </p:spPr>
        <p:txBody>
          <a:bodyPr vert="horz"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4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Привычная реакция родителей: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4338" y="2843808"/>
            <a:ext cx="647301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04617B">
                    <a:lumMod val="60000"/>
                    <a:lumOff val="40000"/>
                  </a:srgbClr>
                </a:solidFill>
                <a:latin typeface="Candara" panose="020E0502030303020204" pitchFamily="34" charset="0"/>
              </a:rPr>
              <a:t>«Ты опять не выучил уроки!», </a:t>
            </a:r>
          </a:p>
          <a:p>
            <a:r>
              <a:rPr lang="ru-RU" sz="4400" b="1" i="1" dirty="0" smtClean="0">
                <a:solidFill>
                  <a:srgbClr val="04617B">
                    <a:lumMod val="60000"/>
                    <a:lumOff val="40000"/>
                  </a:srgbClr>
                </a:solidFill>
                <a:latin typeface="Candara" panose="020E0502030303020204" pitchFamily="34" charset="0"/>
              </a:rPr>
              <a:t>«Ты вечно опаздываешь!»</a:t>
            </a:r>
          </a:p>
          <a:p>
            <a:r>
              <a:rPr lang="ru-RU" sz="4400" b="1" i="1" dirty="0" smtClean="0">
                <a:solidFill>
                  <a:srgbClr val="04617B">
                    <a:lumMod val="60000"/>
                    <a:lumOff val="40000"/>
                  </a:srgbClr>
                </a:solidFill>
                <a:latin typeface="Candara" panose="020E0502030303020204" pitchFamily="34" charset="0"/>
              </a:rPr>
              <a:t>«Ты лентяй!»</a:t>
            </a:r>
          </a:p>
          <a:p>
            <a:r>
              <a:rPr lang="ru-RU" sz="4400" b="1" i="1" dirty="0" smtClean="0">
                <a:solidFill>
                  <a:srgbClr val="0F6FC6">
                    <a:lumMod val="75000"/>
                  </a:srgbClr>
                </a:solidFill>
                <a:latin typeface="Candara" panose="020E0502030303020204" pitchFamily="34" charset="0"/>
              </a:rPr>
              <a:t> </a:t>
            </a:r>
            <a:endParaRPr lang="ru-RU" sz="4400" b="1" i="1" dirty="0">
              <a:solidFill>
                <a:srgbClr val="0F6FC6">
                  <a:lumMod val="75000"/>
                </a:srgbClr>
              </a:solidFill>
              <a:latin typeface="Candara" panose="020E0502030303020204" pitchFamily="34" charset="0"/>
            </a:endParaRPr>
          </a:p>
        </p:txBody>
      </p:sp>
      <p:pic>
        <p:nvPicPr>
          <p:cNvPr id="6146" name="Picture 2" descr="http://badmama.com.ua/wp-content/uploads/2017/02/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08" y="5868144"/>
            <a:ext cx="4712672" cy="2356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41753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60648" y="899592"/>
            <a:ext cx="6597352" cy="1482030"/>
          </a:xfrm>
        </p:spPr>
        <p:txBody>
          <a:bodyPr vert="horz"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40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Правильно</a:t>
            </a:r>
            <a:r>
              <a:rPr lang="ru-RU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: я-высказывания:</a:t>
            </a:r>
            <a:endParaRPr lang="ru-RU" sz="4000" b="1" dirty="0" smtClean="0">
              <a:solidFill>
                <a:schemeClr val="accent2">
                  <a:lumMod val="20000"/>
                  <a:lumOff val="8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0648" y="2940843"/>
            <a:ext cx="612068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i="1" dirty="0">
              <a:solidFill>
                <a:srgbClr val="04617B">
                  <a:lumMod val="60000"/>
                  <a:lumOff val="40000"/>
                </a:srgbClr>
              </a:solidFill>
              <a:latin typeface="Candara" panose="020E0502030303020204" pitchFamily="34" charset="0"/>
            </a:endParaRPr>
          </a:p>
          <a:p>
            <a:r>
              <a:rPr lang="ru-RU" sz="4400" b="1" i="1" dirty="0" smtClean="0">
                <a:solidFill>
                  <a:srgbClr val="04617B">
                    <a:lumMod val="60000"/>
                    <a:lumOff val="40000"/>
                  </a:srgbClr>
                </a:solidFill>
                <a:latin typeface="Candara" panose="020E0502030303020204" pitchFamily="34" charset="0"/>
              </a:rPr>
              <a:t> </a:t>
            </a:r>
            <a:endParaRPr lang="ru-RU" sz="4400" b="1" i="1" dirty="0">
              <a:solidFill>
                <a:srgbClr val="04617B">
                  <a:lumMod val="60000"/>
                  <a:lumOff val="40000"/>
                </a:srgbClr>
              </a:solidFill>
              <a:latin typeface="Candara" panose="020E0502030303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1419" y="1907704"/>
            <a:ext cx="6120679" cy="378565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ru-RU" sz="4000" b="1" i="1" dirty="0" smtClean="0">
                <a:solidFill>
                  <a:srgbClr val="04617B">
                    <a:lumMod val="60000"/>
                    <a:lumOff val="40000"/>
                  </a:srgbClr>
                </a:solidFill>
                <a:latin typeface="Candara" panose="020E0502030303020204" pitchFamily="34" charset="0"/>
              </a:rPr>
              <a:t>- «Мне обидно, что все домашние делаю приходится делать самой». </a:t>
            </a:r>
          </a:p>
          <a:p>
            <a:pPr algn="r"/>
            <a:r>
              <a:rPr lang="ru-RU" sz="4000" b="1" i="1" dirty="0" smtClean="0">
                <a:solidFill>
                  <a:srgbClr val="04617B">
                    <a:lumMod val="60000"/>
                    <a:lumOff val="40000"/>
                  </a:srgbClr>
                </a:solidFill>
                <a:latin typeface="Candara" panose="020E0502030303020204" pitchFamily="34" charset="0"/>
              </a:rPr>
              <a:t>- «Я злюсь, когда одежда разбросана по комнате»</a:t>
            </a:r>
            <a:endParaRPr lang="ru-RU" sz="4000" b="1" i="1" dirty="0">
              <a:solidFill>
                <a:srgbClr val="04617B">
                  <a:lumMod val="60000"/>
                  <a:lumOff val="40000"/>
                </a:srgbClr>
              </a:solidFill>
              <a:latin typeface="Candara" panose="020E0502030303020204" pitchFamily="34" charset="0"/>
            </a:endParaRPr>
          </a:p>
        </p:txBody>
      </p:sp>
      <p:pic>
        <p:nvPicPr>
          <p:cNvPr id="7170" name="Picture 2" descr="https://www.ejin.ru/wp-content/uploads/2017/09/1-75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031" y="6274245"/>
            <a:ext cx="3890241" cy="25880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69782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64704" y="1033549"/>
            <a:ext cx="5760640" cy="1132049"/>
          </a:xfrm>
        </p:spPr>
        <p:txBody>
          <a:bodyPr vert="horz"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4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Результат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66" y="2000232"/>
            <a:ext cx="6120679" cy="563231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rgbClr val="FFFF00"/>
                </a:solidFill>
                <a:latin typeface="Candara" panose="020E0502030303020204" pitchFamily="34" charset="0"/>
              </a:rPr>
              <a:t> </a:t>
            </a:r>
            <a:r>
              <a:rPr lang="ru-RU" sz="3600" b="1" i="1" dirty="0" smtClean="0">
                <a:solidFill>
                  <a:srgbClr val="FFFF00"/>
                </a:solidFill>
                <a:latin typeface="Candara" panose="020E0502030303020204" pitchFamily="34" charset="0"/>
              </a:rPr>
              <a:t>Ваши эмоции выражены, а ребёнку обижаться не на что</a:t>
            </a:r>
          </a:p>
          <a:p>
            <a:pPr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FFFF00"/>
                </a:solidFill>
                <a:latin typeface="Candara" panose="020E0502030303020204" pitchFamily="34" charset="0"/>
              </a:rPr>
              <a:t> Вы даёте ребёнку возможность быть внимательным к вашим чувствам</a:t>
            </a:r>
          </a:p>
          <a:p>
            <a:pPr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FFFF00"/>
                </a:solidFill>
                <a:latin typeface="Candara" panose="020E0502030303020204" pitchFamily="34" charset="0"/>
              </a:rPr>
              <a:t> Ребёнок учится выражать свои чувства в необидной форме</a:t>
            </a:r>
          </a:p>
        </p:txBody>
      </p:sp>
    </p:spTree>
    <p:extLst>
      <p:ext uri="{BB962C8B-B14F-4D97-AF65-F5344CB8AC3E}">
        <p14:creationId xmlns:p14="http://schemas.microsoft.com/office/powerpoint/2010/main" val="356218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Z7KFWENHHMJR-303363060-105</_dlc_DocId>
    <_dlc_DocIdUrl xmlns="134c83b0-daba-48ad-8a7d-75e8d548d543">
      <Url>http://www.eduportal44.ru/Galich/school1/_layouts/15/DocIdRedir.aspx?ID=Z7KFWENHHMJR-303363060-105</Url>
      <Description>Z7KFWENHHMJR-303363060-105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023F4A0C7C88646BBE08D6D92D06D59" ma:contentTypeVersion="1" ma:contentTypeDescription="Создание документа." ma:contentTypeScope="" ma:versionID="973b8f8432da031edb42654d3fa9e5b8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a2f2ab80eb441aec93e1bfc7e6bf8f37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190977F-1496-41E0-A670-7EB2816B0578}"/>
</file>

<file path=customXml/itemProps2.xml><?xml version="1.0" encoding="utf-8"?>
<ds:datastoreItem xmlns:ds="http://schemas.openxmlformats.org/officeDocument/2006/customXml" ds:itemID="{75973AD5-D08C-47DA-83B9-A1ED28C5B512}"/>
</file>

<file path=customXml/itemProps3.xml><?xml version="1.0" encoding="utf-8"?>
<ds:datastoreItem xmlns:ds="http://schemas.openxmlformats.org/officeDocument/2006/customXml" ds:itemID="{6F1D19CD-8D8D-40E1-89B8-34A9272F02B8}"/>
</file>

<file path=customXml/itemProps4.xml><?xml version="1.0" encoding="utf-8"?>
<ds:datastoreItem xmlns:ds="http://schemas.openxmlformats.org/officeDocument/2006/customXml" ds:itemID="{90B24165-CF1D-4173-B706-58E8F84EA031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249</TotalTime>
  <Words>189</Words>
  <Application>Microsoft Office PowerPoint</Application>
  <PresentationFormat>Экран (4:3)</PresentationFormat>
  <Paragraphs>36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Поток</vt:lpstr>
      <vt:lpstr>1_Поток</vt:lpstr>
      <vt:lpstr>2_Поток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Zver</dc:creator>
  <cp:lastModifiedBy>Zverdvd.org</cp:lastModifiedBy>
  <cp:revision>28</cp:revision>
  <dcterms:created xsi:type="dcterms:W3CDTF">2018-01-24T06:46:16Z</dcterms:created>
  <dcterms:modified xsi:type="dcterms:W3CDTF">2018-03-11T16:34:00Z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0x0101005023F4A0C7C88646BBE08D6D92D06D59</vt:lpwstr>
  </property>
  <property fmtid="{D5CDD505-2E9C-101B-9397-08002B2CF9AE}" pid="3" name="_dlc_DocIdItemGuid">
    <vt:lpwstr>330548d4-136e-4f5c-b9a4-b352ebb7f3f9</vt:lpwstr>
  </property>
</Properties>
</file>