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F29"/>
    <a:srgbClr val="F5FB09"/>
    <a:srgbClr val="78CEE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FC1676-E4CC-480F-B65B-6566559FB058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91192C9-2FBB-41C7-92EB-5EBCBA9C0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88675"/>
            <a:ext cx="91440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>ПРАВИЛА ДОРОЖНОГО ДВИЖЕНИЯ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548680"/>
            <a:ext cx="8603456" cy="648072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r>
              <a:rPr lang="ru-RU" dirty="0" smtClean="0"/>
              <a:t>                                      </a:t>
            </a:r>
          </a:p>
          <a:p>
            <a:pPr algn="l"/>
            <a:endParaRPr lang="ru-RU" dirty="0" smtClean="0"/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                               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3429000"/>
            <a:ext cx="2448272" cy="306034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2006077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5292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>Не хватайся за мимо проходящий транспорт!</a:t>
            </a:r>
            <a:endParaRPr lang="ru-RU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140968"/>
            <a:ext cx="3347017" cy="3244974"/>
          </a:xfrm>
        </p:spPr>
      </p:pic>
    </p:spTree>
    <p:extLst>
      <p:ext uri="{BB962C8B-B14F-4D97-AF65-F5344CB8AC3E}">
        <p14:creationId xmlns:p14="http://schemas.microsoft.com/office/powerpoint/2010/main" xmlns="" val="42358691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08912" cy="20162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Внимание!</a:t>
            </a:r>
            <a:r>
              <a:rPr lang="ru-RU" sz="2800" dirty="0" smtClean="0">
                <a:solidFill>
                  <a:srgbClr val="FAFF29"/>
                </a:solidFill>
              </a:rPr>
              <a:t/>
            </a:r>
            <a:br>
              <a:rPr lang="ru-RU" sz="2800" dirty="0" smtClean="0">
                <a:solidFill>
                  <a:srgbClr val="FAFF29"/>
                </a:solidFill>
              </a:rPr>
            </a:br>
            <a:r>
              <a:rPr lang="ru-RU" sz="2800" dirty="0" smtClean="0">
                <a:solidFill>
                  <a:srgbClr val="FAFF29"/>
                </a:solidFill>
              </a:rPr>
              <a:t>Дождись, когда транспорт отъедет и только тогда переходи дорогу!</a:t>
            </a:r>
            <a:br>
              <a:rPr lang="ru-RU" sz="2800" dirty="0" smtClean="0">
                <a:solidFill>
                  <a:srgbClr val="FAFF29"/>
                </a:solidFill>
              </a:rPr>
            </a:br>
            <a:r>
              <a:rPr lang="ru-RU" sz="2800" dirty="0" smtClean="0">
                <a:solidFill>
                  <a:srgbClr val="FAFF29"/>
                </a:solidFill>
              </a:rPr>
              <a:t>Транспорт жди подальше от проезжей части!</a:t>
            </a:r>
            <a:endParaRPr lang="ru-RU" sz="2800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501008"/>
            <a:ext cx="3813043" cy="2859782"/>
          </a:xfrm>
        </p:spPr>
      </p:pic>
    </p:spTree>
    <p:extLst>
      <p:ext uri="{BB962C8B-B14F-4D97-AF65-F5344CB8AC3E}">
        <p14:creationId xmlns:p14="http://schemas.microsoft.com/office/powerpoint/2010/main" xmlns="" val="2505817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AFF29"/>
                </a:solidFill>
              </a:rPr>
              <a:t>А это нужно знать каждому велосипедисту!</a:t>
            </a:r>
            <a:endParaRPr lang="ru-RU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924944"/>
            <a:ext cx="6188932" cy="3115096"/>
          </a:xfrm>
        </p:spPr>
      </p:pic>
    </p:spTree>
    <p:extLst>
      <p:ext uri="{BB962C8B-B14F-4D97-AF65-F5344CB8AC3E}">
        <p14:creationId xmlns:p14="http://schemas.microsoft.com/office/powerpoint/2010/main" xmlns="" val="2557573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4" y="0"/>
            <a:ext cx="912907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3861048"/>
            <a:ext cx="4330824" cy="36655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AFF29"/>
                </a:solidFill>
              </a:rPr>
              <a:t>Внимание!</a:t>
            </a:r>
            <a:br>
              <a:rPr lang="ru-RU" sz="2000" dirty="0" smtClean="0">
                <a:solidFill>
                  <a:srgbClr val="FAFF29"/>
                </a:solidFill>
              </a:rPr>
            </a:br>
            <a:r>
              <a:rPr lang="ru-RU" sz="2000" dirty="0" smtClean="0">
                <a:solidFill>
                  <a:srgbClr val="FAFF29"/>
                </a:solidFill>
              </a:rPr>
              <a:t>Детям до 14 лет ездить по дорогам запрещается!</a:t>
            </a:r>
            <a:endParaRPr lang="ru-RU" sz="20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23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24744"/>
            <a:ext cx="5112568" cy="41764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AFF29"/>
                </a:solidFill>
              </a:rPr>
              <a:t>Ребята! Внимание!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Катайтесь по велосипедной дорожке!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Кататься можно во дворах, в парках, на стадионах.</a:t>
            </a:r>
            <a:endParaRPr lang="ru-RU" sz="3200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3617146" cy="2880320"/>
          </a:xfrm>
        </p:spPr>
      </p:pic>
    </p:spTree>
    <p:extLst>
      <p:ext uri="{BB962C8B-B14F-4D97-AF65-F5344CB8AC3E}">
        <p14:creationId xmlns:p14="http://schemas.microsoft.com/office/powerpoint/2010/main" xmlns="" val="1866065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964" y="0"/>
            <a:ext cx="915696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840510"/>
            <a:ext cx="3898776" cy="301749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AFF29"/>
                </a:solidFill>
              </a:rPr>
              <a:t>Не ездите по дорогам, опустив руль велосипеда.</a:t>
            </a:r>
            <a:endParaRPr lang="ru-RU" sz="36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482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1851"/>
            <a:ext cx="9252521" cy="683614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861048"/>
            <a:ext cx="3960440" cy="2585442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FAFF29"/>
                </a:solidFill>
              </a:rPr>
              <a:t>Не возите громоздких вещей.</a:t>
            </a:r>
            <a:br>
              <a:rPr lang="ru-RU" sz="3400" dirty="0" smtClean="0">
                <a:solidFill>
                  <a:srgbClr val="FAFF29"/>
                </a:solidFill>
              </a:rPr>
            </a:br>
            <a:r>
              <a:rPr lang="ru-RU" sz="3400" dirty="0" smtClean="0">
                <a:solidFill>
                  <a:srgbClr val="FAFF29"/>
                </a:solidFill>
              </a:rPr>
              <a:t>Велосипед – не грузовик!</a:t>
            </a:r>
            <a:endParaRPr lang="ru-RU" sz="34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4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39903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AFF29"/>
                </a:solidFill>
              </a:rPr>
              <a:t>            </a:t>
            </a:r>
            <a:r>
              <a:rPr lang="ru-RU" sz="4400" dirty="0" smtClean="0">
                <a:solidFill>
                  <a:srgbClr val="FF0000"/>
                </a:solidFill>
              </a:rPr>
              <a:t>Внимание!</a:t>
            </a:r>
            <a:r>
              <a:rPr lang="ru-RU" sz="2800" dirty="0" smtClean="0">
                <a:solidFill>
                  <a:srgbClr val="FAFF29"/>
                </a:solidFill>
              </a:rPr>
              <a:t/>
            </a:r>
            <a:br>
              <a:rPr lang="ru-RU" sz="2800" dirty="0" smtClean="0">
                <a:solidFill>
                  <a:srgbClr val="FAFF29"/>
                </a:solidFill>
              </a:rPr>
            </a:br>
            <a:r>
              <a:rPr lang="ru-RU" sz="4000" dirty="0" smtClean="0">
                <a:solidFill>
                  <a:srgbClr val="FAFF29"/>
                </a:solidFill>
              </a:rPr>
              <a:t>Если тебе нет ещё 14 лет, то расскажи правила для велосипедистов своим брату, сестре, друзьям и даже родителям!</a:t>
            </a:r>
            <a:r>
              <a:rPr lang="ru-RU" sz="4000" dirty="0">
                <a:solidFill>
                  <a:srgbClr val="FAFF29"/>
                </a:solidFill>
              </a:rPr>
              <a:t/>
            </a:r>
            <a:br>
              <a:rPr lang="ru-RU" sz="4000" dirty="0">
                <a:solidFill>
                  <a:srgbClr val="FAFF29"/>
                </a:solidFill>
              </a:rPr>
            </a:br>
            <a:r>
              <a:rPr lang="ru-RU" sz="4000" dirty="0" smtClean="0">
                <a:solidFill>
                  <a:srgbClr val="FAFF29"/>
                </a:solidFill>
              </a:rPr>
              <a:t>И не надо нарушать их!</a:t>
            </a:r>
            <a:endParaRPr lang="ru-RU" sz="4000" dirty="0">
              <a:solidFill>
                <a:srgbClr val="FAFF2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68531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3349" y="-17512"/>
            <a:ext cx="9167349" cy="6875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301208"/>
            <a:ext cx="8229600" cy="139903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AFF29"/>
                </a:solidFill>
              </a:rPr>
              <a:t>А если нужно пересечь дорогу, сойди с велосипеда и перевези его за руль по пешеходному переходу.</a:t>
            </a:r>
            <a:endParaRPr lang="ru-RU" sz="24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08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509120"/>
            <a:ext cx="5616624" cy="251343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AFF29"/>
                </a:solidFill>
              </a:rPr>
              <a:t>Велосипедист обязан подчиняться сигналам светофора и регулировщика.</a:t>
            </a:r>
            <a:endParaRPr lang="ru-RU" sz="24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4997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80957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5FB09"/>
                </a:solidFill>
              </a:rPr>
              <a:t>Выходя на улицу, вы становитесь ПЕШЕХОДАМИ! Поэтому нужно соблюдать Правила дорожного движения!</a:t>
            </a:r>
            <a:br>
              <a:rPr lang="ru-RU" sz="2400" dirty="0" smtClean="0">
                <a:solidFill>
                  <a:srgbClr val="F5FB09"/>
                </a:solidFill>
              </a:rPr>
            </a:br>
            <a:r>
              <a:rPr lang="ru-RU" sz="2400" dirty="0" smtClean="0">
                <a:solidFill>
                  <a:srgbClr val="F5FB09"/>
                </a:solidFill>
              </a:rPr>
              <a:t>Двигаться нужно только по тротуарам и пешеходным дорожкам.</a:t>
            </a:r>
            <a:br>
              <a:rPr lang="ru-RU" sz="2400" dirty="0" smtClean="0">
                <a:solidFill>
                  <a:srgbClr val="F5FB09"/>
                </a:solidFill>
              </a:rPr>
            </a:br>
            <a:r>
              <a:rPr lang="ru-RU" sz="2400" dirty="0" smtClean="0">
                <a:solidFill>
                  <a:srgbClr val="F5FB09"/>
                </a:solidFill>
              </a:rPr>
              <a:t>В местах, где движение регулируется светофором, переходить дорогу разрешается только на его зеленый сигнал.</a:t>
            </a:r>
            <a:endParaRPr lang="ru-RU" sz="2400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077072"/>
            <a:ext cx="2400300" cy="2162175"/>
          </a:xfr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077072"/>
            <a:ext cx="1440160" cy="220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908667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203" y="8353"/>
            <a:ext cx="9256013" cy="68496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4179412"/>
            <a:ext cx="4186808" cy="265745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AFF29"/>
                </a:solidFill>
              </a:rPr>
              <a:t>Надо, чтобы велосипедист знал все правила движения и дорожные знаки.</a:t>
            </a:r>
            <a:endParaRPr lang="ru-RU" sz="2800" dirty="0">
              <a:solidFill>
                <a:srgbClr val="FAFF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31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40" y="12754"/>
            <a:ext cx="9133060" cy="68452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861048"/>
            <a:ext cx="3312368" cy="2801466"/>
          </a:xfrm>
        </p:spPr>
        <p:txBody>
          <a:bodyPr>
            <a:noAutofit/>
          </a:bodyPr>
          <a:lstStyle/>
          <a:p>
            <a:r>
              <a:rPr lang="ru-RU" sz="2400" dirty="0" smtClean="0"/>
              <a:t>Велосипедист должен ехать не далее одного метра от тротуара или обочины дороги.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198682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349"/>
            <a:ext cx="9144000" cy="68226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4064" y="4607171"/>
            <a:ext cx="5508104" cy="22322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Неправильно поданный сигнал маневра может привести к дорожному происшествию.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355710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586"/>
            <a:ext cx="9144000" cy="68334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21088"/>
            <a:ext cx="3754760" cy="244142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Нельзя цепляться за транспорт.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374595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0" y="0"/>
            <a:ext cx="912979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4077072"/>
            <a:ext cx="3528392" cy="324036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Велосипедист обязан пропустить машину, идущую по главной дороге.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7689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64488" cy="626469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           Экскурс в историю</a:t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Проект первого велосипеда предложил в 1945 году великий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итальянский учёный</a:t>
            </a:r>
            <a:r>
              <a:rPr lang="ru-RU" sz="1800" dirty="0">
                <a:solidFill>
                  <a:srgbClr val="FFFF00"/>
                </a:solidFill>
                <a:effectLst/>
              </a:rPr>
              <a:t> Леонардо да Винчи. Он нарисовал со всеми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современными подробностями</a:t>
            </a:r>
            <a:r>
              <a:rPr lang="ru-RU" sz="1800" dirty="0">
                <a:solidFill>
                  <a:srgbClr val="FFFF00"/>
                </a:solidFill>
                <a:effectLst/>
              </a:rPr>
              <a:t> этот двухколёсный механизм, всем известный и привычный.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Но об этом рисунке люди узнали только в конце 19 века, спустя много лет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после того</a:t>
            </a:r>
            <a:r>
              <a:rPr lang="ru-RU" sz="1800" dirty="0">
                <a:solidFill>
                  <a:srgbClr val="FFFF00"/>
                </a:solidFill>
                <a:effectLst/>
              </a:rPr>
              <a:t>, как в Германии лесник 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Дрейз</a:t>
            </a:r>
            <a:r>
              <a:rPr lang="ru-RU" sz="1800" dirty="0">
                <a:solidFill>
                  <a:srgbClr val="FFFF00"/>
                </a:solidFill>
                <a:effectLst/>
              </a:rPr>
              <a:t> придумал в 1817 году свою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модель двухколёсной</a:t>
            </a:r>
            <a:r>
              <a:rPr lang="ru-RU" sz="1800" dirty="0">
                <a:solidFill>
                  <a:srgbClr val="FFFF00"/>
                </a:solidFill>
                <a:effectLst/>
              </a:rPr>
              <a:t> тележки, которую назвали «бегунком 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Дрейза</a:t>
            </a:r>
            <a:r>
              <a:rPr lang="ru-RU" sz="1800" dirty="0">
                <a:solidFill>
                  <a:srgbClr val="FFFF00"/>
                </a:solidFill>
                <a:effectLst/>
              </a:rPr>
              <a:t>».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Это была деревянная машина с двумя деревянными колёсами без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цепной передачи</a:t>
            </a:r>
            <a:r>
              <a:rPr lang="ru-RU" sz="1800" dirty="0">
                <a:solidFill>
                  <a:srgbClr val="FFFF00"/>
                </a:solidFill>
                <a:effectLst/>
              </a:rPr>
              <a:t>. На ней ездили, отталкиваясь ногами от земли.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     Только спустя 20 лет получилась машина, которая своим устройством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и внешним</a:t>
            </a:r>
            <a:r>
              <a:rPr lang="ru-RU" sz="1800" dirty="0">
                <a:solidFill>
                  <a:srgbClr val="FFFF00"/>
                </a:solidFill>
                <a:effectLst/>
              </a:rPr>
              <a:t> видом напоминала современный велосипед.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1801 год  первый велосипед с рулём и педалями был построен в России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. Изобретатель</a:t>
            </a:r>
            <a:r>
              <a:rPr lang="ru-RU" sz="1800" dirty="0">
                <a:solidFill>
                  <a:srgbClr val="FFFF00"/>
                </a:solidFill>
                <a:effectLst/>
              </a:rPr>
              <a:t> – крепостной кузнец Ефим Артамонов.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1808 год – Париж. Двухколёсный самокат без рулевого управления.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1815 год – Германия. Карл </a:t>
            </a:r>
            <a:r>
              <a:rPr lang="ru-RU" sz="1800" dirty="0" err="1">
                <a:solidFill>
                  <a:srgbClr val="FFFF00"/>
                </a:solidFill>
                <a:effectLst/>
              </a:rPr>
              <a:t>Дрез</a:t>
            </a:r>
            <a:r>
              <a:rPr lang="ru-RU" sz="1800" dirty="0">
                <a:solidFill>
                  <a:srgbClr val="FFFF00"/>
                </a:solidFill>
                <a:effectLst/>
              </a:rPr>
              <a:t> поставил рулевое управление.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1850 </a:t>
            </a:r>
            <a:r>
              <a:rPr lang="ru-RU" sz="1800" dirty="0" smtClean="0">
                <a:solidFill>
                  <a:srgbClr val="FFFF00"/>
                </a:solidFill>
                <a:effectLst/>
              </a:rPr>
              <a:t>год-Германия</a:t>
            </a:r>
            <a:r>
              <a:rPr lang="ru-RU" sz="1800" dirty="0">
                <a:solidFill>
                  <a:srgbClr val="FFFF00"/>
                </a:solidFill>
                <a:effectLst/>
              </a:rPr>
              <a:t>. Фишер оснастил переднее колесо шатунами и педалями.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80-90 гг. 19 века – начало развития велоспорта.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>
                <a:solidFill>
                  <a:srgbClr val="FFFF00"/>
                </a:solidFill>
                <a:effectLst/>
              </a:rPr>
              <a:t>     1833 год – Москва. Первые велосипедные соревнования.</a:t>
            </a:r>
            <a:br>
              <a:rPr lang="ru-RU" sz="1800" dirty="0">
                <a:solidFill>
                  <a:srgbClr val="FFFF00"/>
                </a:solidFill>
                <a:effectLst/>
              </a:rPr>
            </a:br>
            <a:r>
              <a:rPr lang="ru-RU" sz="1800" dirty="0" smtClean="0">
                <a:solidFill>
                  <a:srgbClr val="FFFF00"/>
                </a:solidFill>
              </a:rPr>
              <a:t/>
            </a:r>
            <a:br>
              <a:rPr lang="ru-RU" sz="1800" dirty="0" smtClean="0">
                <a:solidFill>
                  <a:srgbClr val="FFFF00"/>
                </a:solidFill>
              </a:rPr>
            </a:b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96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512736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AFF29"/>
                </a:solidFill>
              </a:rPr>
              <a:t/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>
                <a:solidFill>
                  <a:srgbClr val="FAFF29"/>
                </a:solidFill>
              </a:rPr>
              <a:t/>
            </a:r>
            <a:br>
              <a:rPr lang="ru-RU" sz="3200" dirty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/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>
                <a:solidFill>
                  <a:srgbClr val="FAFF29"/>
                </a:solidFill>
              </a:rPr>
              <a:t/>
            </a:r>
            <a:br>
              <a:rPr lang="ru-RU" sz="3200" dirty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/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Каждый из дорожных знаков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Свой совет даёт однако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>
                <a:solidFill>
                  <a:srgbClr val="FAFF29"/>
                </a:solidFill>
              </a:rPr>
              <a:t>	</a:t>
            </a:r>
            <a:r>
              <a:rPr lang="ru-RU" sz="3200" dirty="0" smtClean="0">
                <a:solidFill>
                  <a:srgbClr val="FAFF29"/>
                </a:solidFill>
              </a:rPr>
              <a:t>Коль собрался в дальний путь,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Ты про знаки не забудь.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В «ПДД» их очень много,</a:t>
            </a:r>
            <a:br>
              <a:rPr lang="ru-RU" sz="3200" dirty="0" smtClean="0">
                <a:solidFill>
                  <a:srgbClr val="FAFF29"/>
                </a:solidFill>
              </a:rPr>
            </a:br>
            <a:r>
              <a:rPr lang="ru-RU" sz="3200" dirty="0" smtClean="0">
                <a:solidFill>
                  <a:srgbClr val="FAFF29"/>
                </a:solidFill>
              </a:rPr>
              <a:t>С ними легче всем дорога!</a:t>
            </a:r>
            <a:endParaRPr lang="ru-RU" sz="3200" dirty="0">
              <a:solidFill>
                <a:srgbClr val="FAFF2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140968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44604"/>
            <a:ext cx="72885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Ода дорожным знакам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2965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817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Предупреждающие знаки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Осторожно, скользкая дорога        Знак, предупреждающий о наличии</a:t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пешеходного перехода</a:t>
            </a:r>
            <a:br>
              <a:rPr lang="ru-RU" sz="18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</a:t>
            </a:r>
            <a:r>
              <a:rPr lang="ru-RU" sz="2200" dirty="0" smtClean="0"/>
              <a:t>Осторожно, дети!</a:t>
            </a:r>
            <a:br>
              <a:rPr lang="ru-RU" sz="2200" dirty="0" smtClean="0"/>
            </a:b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1916832"/>
            <a:ext cx="2484472" cy="19748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916832"/>
            <a:ext cx="2275836" cy="2059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397" y="4537783"/>
            <a:ext cx="234005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448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24973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AFF29"/>
                </a:solidFill>
              </a:rPr>
              <a:t>    Запрещающие знаки</a:t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>
                <a:solidFill>
                  <a:srgbClr val="FAFF29"/>
                </a:solidFill>
              </a:rPr>
              <a:t/>
            </a:r>
            <a:br>
              <a:rPr lang="ru-RU" dirty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>
                <a:solidFill>
                  <a:srgbClr val="FAFF29"/>
                </a:solidFill>
              </a:rPr>
              <a:t/>
            </a:r>
            <a:br>
              <a:rPr lang="ru-RU" dirty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>
                <a:solidFill>
                  <a:srgbClr val="FAFF29"/>
                </a:solidFill>
              </a:rPr>
              <a:t/>
            </a:r>
            <a:br>
              <a:rPr lang="ru-RU" dirty="0">
                <a:solidFill>
                  <a:srgbClr val="FAFF29"/>
                </a:solidFill>
              </a:rPr>
            </a:br>
            <a:r>
              <a:rPr lang="ru-RU" sz="2000" dirty="0" smtClean="0">
                <a:solidFill>
                  <a:srgbClr val="FAFF29"/>
                </a:solidFill>
              </a:rPr>
              <a:t>Движение запрещено!        Движение пешеходов запрещено!</a:t>
            </a:r>
            <a:endParaRPr lang="ru-RU" sz="2000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2204864"/>
            <a:ext cx="2698353" cy="26983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060848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33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18584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5FB09"/>
                </a:solidFill>
              </a:rPr>
              <a:t>Прежде, чем перейти дорогу-</a:t>
            </a:r>
            <a:r>
              <a:rPr lang="ru-RU" sz="2200" dirty="0" smtClean="0">
                <a:solidFill>
                  <a:srgbClr val="FF0000"/>
                </a:solidFill>
              </a:rPr>
              <a:t>ОСТАНОВИСЬ</a:t>
            </a:r>
            <a:r>
              <a:rPr lang="ru-RU" sz="2200" dirty="0" smtClean="0">
                <a:solidFill>
                  <a:srgbClr val="F5FB09"/>
                </a:solidFill>
              </a:rPr>
              <a:t>! </a:t>
            </a:r>
            <a:r>
              <a:rPr lang="ru-RU" sz="2200" dirty="0" smtClean="0">
                <a:solidFill>
                  <a:srgbClr val="FF0000"/>
                </a:solidFill>
              </a:rPr>
              <a:t>Прекрати все игры </a:t>
            </a:r>
            <a:r>
              <a:rPr lang="ru-RU" sz="2200" dirty="0" smtClean="0">
                <a:solidFill>
                  <a:srgbClr val="F5FB09"/>
                </a:solidFill>
              </a:rPr>
              <a:t>и разговоры, осмотрись по сторонам, ведь машина может быть скрыта за деревьями, высокими насыпями или другими препятствиями!</a:t>
            </a:r>
            <a:br>
              <a:rPr lang="ru-RU" sz="2200" dirty="0" smtClean="0">
                <a:solidFill>
                  <a:srgbClr val="F5FB09"/>
                </a:solidFill>
              </a:rPr>
            </a:br>
            <a:r>
              <a:rPr lang="ru-RU" sz="2200" dirty="0" smtClean="0">
                <a:solidFill>
                  <a:srgbClr val="F5FB09"/>
                </a:solidFill>
              </a:rPr>
              <a:t>Если машин нет, переходи, но </a:t>
            </a:r>
            <a:r>
              <a:rPr lang="ru-RU" sz="2200" dirty="0" smtClean="0">
                <a:solidFill>
                  <a:srgbClr val="FF0000"/>
                </a:solidFill>
              </a:rPr>
              <a:t>продолжай следить за дорогой</a:t>
            </a:r>
            <a:r>
              <a:rPr lang="ru-RU" sz="2200" dirty="0" smtClean="0">
                <a:solidFill>
                  <a:srgbClr val="F5FB09"/>
                </a:solidFill>
              </a:rPr>
              <a:t>, ведь обстановка в любой момент может измениться!</a:t>
            </a:r>
            <a:br>
              <a:rPr lang="ru-RU" sz="2200" dirty="0" smtClean="0">
                <a:solidFill>
                  <a:srgbClr val="F5FB09"/>
                </a:solidFill>
              </a:rPr>
            </a:br>
            <a:r>
              <a:rPr lang="ru-RU" sz="2200" dirty="0" smtClean="0">
                <a:solidFill>
                  <a:srgbClr val="F5FB09"/>
                </a:solidFill>
              </a:rPr>
              <a:t>Как бы ты не спешил, </a:t>
            </a:r>
            <a:r>
              <a:rPr lang="ru-RU" sz="2200" dirty="0" smtClean="0">
                <a:solidFill>
                  <a:srgbClr val="FF0000"/>
                </a:solidFill>
              </a:rPr>
              <a:t>никогда не перебегай дорогу</a:t>
            </a:r>
            <a:r>
              <a:rPr lang="ru-RU" sz="2200" dirty="0" smtClean="0">
                <a:solidFill>
                  <a:srgbClr val="F5FB09"/>
                </a:solidFill>
              </a:rPr>
              <a:t> </a:t>
            </a:r>
            <a:r>
              <a:rPr lang="ru-RU" sz="2200" dirty="0" smtClean="0">
                <a:solidFill>
                  <a:srgbClr val="FF0000"/>
                </a:solidFill>
              </a:rPr>
              <a:t>перед близко идущим транспортом</a:t>
            </a:r>
            <a:r>
              <a:rPr lang="ru-RU" sz="2200" dirty="0" smtClean="0">
                <a:solidFill>
                  <a:srgbClr val="F5FB09"/>
                </a:solidFill>
              </a:rPr>
              <a:t> ( и не разрешай это делать друзьям!)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60598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04182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AFF29"/>
                </a:solidFill>
              </a:rPr>
              <a:t>Предписывающие знаки</a:t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>
                <a:solidFill>
                  <a:srgbClr val="FAFF29"/>
                </a:solidFill>
              </a:rPr>
              <a:t/>
            </a:r>
            <a:br>
              <a:rPr lang="ru-RU" dirty="0">
                <a:solidFill>
                  <a:srgbClr val="FAFF29"/>
                </a:solidFill>
              </a:rPr>
            </a:br>
            <a:r>
              <a:rPr lang="ru-RU" dirty="0" smtClean="0">
                <a:solidFill>
                  <a:srgbClr val="FAFF29"/>
                </a:solidFill>
              </a:rPr>
              <a:t/>
            </a:r>
            <a:br>
              <a:rPr lang="ru-RU" dirty="0" smtClean="0">
                <a:solidFill>
                  <a:srgbClr val="FAFF29"/>
                </a:solidFill>
              </a:rPr>
            </a:br>
            <a:r>
              <a:rPr lang="ru-RU" dirty="0">
                <a:solidFill>
                  <a:srgbClr val="FAFF29"/>
                </a:solidFill>
              </a:rPr>
              <a:t/>
            </a:r>
            <a:br>
              <a:rPr lang="ru-RU" dirty="0">
                <a:solidFill>
                  <a:srgbClr val="FAFF29"/>
                </a:solidFill>
              </a:rPr>
            </a:br>
            <a:r>
              <a:rPr lang="ru-RU" sz="2000" dirty="0" smtClean="0">
                <a:solidFill>
                  <a:srgbClr val="FAFF29"/>
                </a:solidFill>
              </a:rPr>
              <a:t>Пешеходная дорожка               Велосипедная дорожка</a:t>
            </a:r>
            <a:r>
              <a:rPr lang="ru-RU" sz="2000" dirty="0">
                <a:solidFill>
                  <a:srgbClr val="FAFF29"/>
                </a:solidFill>
              </a:rPr>
              <a:t/>
            </a:r>
            <a:br>
              <a:rPr lang="ru-RU" sz="2000" dirty="0">
                <a:solidFill>
                  <a:srgbClr val="FAFF29"/>
                </a:solidFill>
              </a:rPr>
            </a:br>
            <a:r>
              <a:rPr lang="ru-RU" sz="2000" dirty="0" smtClean="0">
                <a:solidFill>
                  <a:srgbClr val="FAFF29"/>
                </a:solidFill>
              </a:rPr>
              <a:t/>
            </a:r>
            <a:br>
              <a:rPr lang="ru-RU" sz="2000" dirty="0" smtClean="0">
                <a:solidFill>
                  <a:srgbClr val="FAFF29"/>
                </a:solidFill>
              </a:rPr>
            </a:br>
            <a:endParaRPr lang="ru-RU" sz="2000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564904"/>
            <a:ext cx="1847850" cy="1847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1161" y="2492896"/>
            <a:ext cx="18383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4277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12968" cy="13990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AFF29"/>
                </a:solidFill>
              </a:rPr>
              <a:t>Информационно-указательные знаки</a:t>
            </a:r>
            <a:endParaRPr lang="ru-RU" dirty="0">
              <a:solidFill>
                <a:srgbClr val="FAFF2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2276872"/>
            <a:ext cx="1905266" cy="28388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303124"/>
            <a:ext cx="1943371" cy="27816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961" y="2431729"/>
            <a:ext cx="2534004" cy="252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53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Знаки сервиса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151909"/>
            <a:ext cx="1314634" cy="18481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9261" y="4653136"/>
            <a:ext cx="1524213" cy="19052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826" y="2211791"/>
            <a:ext cx="1276528" cy="18671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7867" y="2182982"/>
            <a:ext cx="1267002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85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8095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5FB09"/>
                </a:solidFill>
              </a:rPr>
              <a:t>Будь особенно внимателен, когда обзору мешает </a:t>
            </a:r>
            <a:r>
              <a:rPr lang="ru-RU" sz="3200" dirty="0" smtClean="0">
                <a:solidFill>
                  <a:srgbClr val="FF0000"/>
                </a:solidFill>
              </a:rPr>
              <a:t>ПРЕПЯТСТВИЕ</a:t>
            </a:r>
            <a:r>
              <a:rPr lang="ru-RU" sz="3200" dirty="0" smtClean="0">
                <a:solidFill>
                  <a:srgbClr val="F5FB09"/>
                </a:solidFill>
              </a:rPr>
              <a:t>!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Сначала убедись, что опасности нет, и только тогда переходи.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Стоящая у тротуара машина, кусты могут скрывать за собой движущийся автомобиль.</a:t>
            </a:r>
            <a:endParaRPr lang="ru-RU" sz="3200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4149080"/>
            <a:ext cx="3925636" cy="2180909"/>
          </a:xfrm>
        </p:spPr>
      </p:pic>
    </p:spTree>
    <p:extLst>
      <p:ext uri="{BB962C8B-B14F-4D97-AF65-F5344CB8AC3E}">
        <p14:creationId xmlns:p14="http://schemas.microsoft.com/office/powerpoint/2010/main" xmlns="" val="3424724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39903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5FB09"/>
                </a:solidFill>
              </a:rPr>
              <a:t>Будь внимателен, когда обзору мешает </a:t>
            </a:r>
            <a:r>
              <a:rPr lang="ru-RU" sz="3200" dirty="0" smtClean="0">
                <a:solidFill>
                  <a:srgbClr val="FF0000"/>
                </a:solidFill>
              </a:rPr>
              <a:t>ПРЕПЯТСТВИЕ</a:t>
            </a:r>
            <a:r>
              <a:rPr lang="ru-RU" sz="3200" dirty="0" smtClean="0">
                <a:solidFill>
                  <a:srgbClr val="F5FB09"/>
                </a:solidFill>
              </a:rPr>
              <a:t>!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Не обходи стоящий на остановке автобус ни спереди, ни сзади.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Подожди, пока он отъедет, и только начинай переход.</a:t>
            </a:r>
            <a:endParaRPr lang="ru-RU" sz="3200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933056"/>
            <a:ext cx="4082781" cy="2381622"/>
          </a:xfrm>
        </p:spPr>
      </p:pic>
    </p:spTree>
    <p:extLst>
      <p:ext uri="{BB962C8B-B14F-4D97-AF65-F5344CB8AC3E}">
        <p14:creationId xmlns:p14="http://schemas.microsoft.com/office/powerpoint/2010/main" xmlns="" val="25703634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23351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5FB09"/>
                </a:solidFill>
              </a:rPr>
              <a:t>Будь внимателен, когда обзору мешает </a:t>
            </a:r>
            <a:r>
              <a:rPr lang="ru-RU" sz="3200" dirty="0" smtClean="0">
                <a:solidFill>
                  <a:srgbClr val="FF0000"/>
                </a:solidFill>
              </a:rPr>
              <a:t>ПРЕПЯТСТВИЕ</a:t>
            </a:r>
            <a:r>
              <a:rPr lang="ru-RU" sz="3200" dirty="0" smtClean="0">
                <a:solidFill>
                  <a:srgbClr val="F5FB09"/>
                </a:solidFill>
              </a:rPr>
              <a:t>!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Пропусти медленно идущий автомобиль.</a:t>
            </a:r>
            <a:br>
              <a:rPr lang="ru-RU" sz="3200" dirty="0" smtClean="0">
                <a:solidFill>
                  <a:srgbClr val="F5FB09"/>
                </a:solidFill>
              </a:rPr>
            </a:br>
            <a:r>
              <a:rPr lang="ru-RU" sz="3200" dirty="0" smtClean="0">
                <a:solidFill>
                  <a:srgbClr val="F5FB09"/>
                </a:solidFill>
              </a:rPr>
              <a:t>Медленно идущий автомобиль может скрывать за собой машину движущуюся с большей скорости.</a:t>
            </a:r>
            <a:endParaRPr lang="ru-RU" sz="3200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4077072"/>
            <a:ext cx="4324818" cy="2372097"/>
          </a:xfrm>
        </p:spPr>
      </p:pic>
    </p:spTree>
    <p:extLst>
      <p:ext uri="{BB962C8B-B14F-4D97-AF65-F5344CB8AC3E}">
        <p14:creationId xmlns:p14="http://schemas.microsoft.com/office/powerpoint/2010/main" xmlns="" val="6145096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Внимание!</a:t>
            </a:r>
            <a:r>
              <a:rPr lang="ru-RU" dirty="0" smtClean="0">
                <a:solidFill>
                  <a:srgbClr val="F5FB09"/>
                </a:solidFill>
              </a:rPr>
              <a:t/>
            </a:r>
            <a:br>
              <a:rPr lang="ru-RU" dirty="0" smtClean="0">
                <a:solidFill>
                  <a:srgbClr val="F5FB09"/>
                </a:solidFill>
              </a:rPr>
            </a:br>
            <a:r>
              <a:rPr lang="ru-RU" dirty="0" smtClean="0">
                <a:solidFill>
                  <a:srgbClr val="F5FB09"/>
                </a:solidFill>
              </a:rPr>
              <a:t>Переходи проезжую часть по пешеходному переходу!</a:t>
            </a:r>
            <a:endParaRPr lang="ru-RU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501008"/>
            <a:ext cx="3361698" cy="3001516"/>
          </a:xfrm>
        </p:spPr>
      </p:pic>
    </p:spTree>
    <p:extLst>
      <p:ext uri="{BB962C8B-B14F-4D97-AF65-F5344CB8AC3E}">
        <p14:creationId xmlns:p14="http://schemas.microsoft.com/office/powerpoint/2010/main" xmlns="" val="892047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07288" cy="4025602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              Внимание!</a:t>
            </a:r>
            <a:br>
              <a:rPr lang="ru-RU" sz="4400" dirty="0" smtClean="0">
                <a:solidFill>
                  <a:srgbClr val="FF0000"/>
                </a:solidFill>
              </a:rPr>
            </a:br>
            <a:r>
              <a:rPr lang="ru-RU" sz="2000" b="1" dirty="0">
                <a:effectLst/>
              </a:rPr>
              <a:t/>
            </a:r>
            <a:br>
              <a:rPr lang="ru-RU" sz="2000" b="1" dirty="0">
                <a:effectLst/>
              </a:rPr>
            </a:br>
            <a:r>
              <a:rPr lang="ru-RU" sz="3200" b="1" dirty="0">
                <a:solidFill>
                  <a:srgbClr val="F5FB09"/>
                </a:solidFill>
                <a:effectLst/>
              </a:rPr>
              <a:t>Будь осторожен, когда выходишь </a:t>
            </a:r>
            <a:r>
              <a:rPr lang="ru-RU" sz="3200" b="1" dirty="0" smtClean="0">
                <a:solidFill>
                  <a:srgbClr val="F5FB09"/>
                </a:solidFill>
                <a:effectLst/>
              </a:rPr>
              <a:t>из подъезда</a:t>
            </a:r>
            <a:r>
              <a:rPr lang="ru-RU" sz="3200" b="1" dirty="0">
                <a:solidFill>
                  <a:srgbClr val="F5FB09"/>
                </a:solidFill>
                <a:effectLst/>
              </a:rPr>
              <a:t>. Ведь впереди  - дорога</a:t>
            </a:r>
            <a:r>
              <a:rPr lang="ru-RU" sz="3200" b="1" dirty="0" smtClean="0">
                <a:solidFill>
                  <a:srgbClr val="F5FB09"/>
                </a:solidFill>
                <a:effectLst/>
              </a:rPr>
              <a:t>!</a:t>
            </a:r>
            <a:br>
              <a:rPr lang="ru-RU" sz="3200" b="1" dirty="0" smtClean="0">
                <a:solidFill>
                  <a:srgbClr val="F5FB09"/>
                </a:solidFill>
                <a:effectLst/>
              </a:rPr>
            </a:br>
            <a:r>
              <a:rPr lang="ru-RU" sz="3200" b="1" dirty="0" smtClean="0">
                <a:solidFill>
                  <a:srgbClr val="F5FB09"/>
                </a:solidFill>
                <a:effectLst/>
              </a:rPr>
              <a:t/>
            </a:r>
            <a:br>
              <a:rPr lang="ru-RU" sz="3200" b="1" dirty="0" smtClean="0">
                <a:solidFill>
                  <a:srgbClr val="F5FB09"/>
                </a:solidFill>
                <a:effectLst/>
              </a:rPr>
            </a:br>
            <a:r>
              <a:rPr lang="ru-RU" sz="3200" b="1" dirty="0">
                <a:solidFill>
                  <a:srgbClr val="F5FB09"/>
                </a:solidFill>
                <a:effectLst/>
              </a:rPr>
              <a:t>Проходя мимо арки, будь </a:t>
            </a:r>
            <a:r>
              <a:rPr lang="ru-RU" sz="3200" b="1" dirty="0" smtClean="0">
                <a:solidFill>
                  <a:srgbClr val="F5FB09"/>
                </a:solidFill>
                <a:effectLst/>
              </a:rPr>
              <a:t>особенно осторожен</a:t>
            </a:r>
            <a:r>
              <a:rPr lang="ru-RU" sz="3200" b="1" dirty="0">
                <a:solidFill>
                  <a:srgbClr val="F5FB09"/>
                </a:solidFill>
                <a:effectLst/>
              </a:rPr>
              <a:t>! Оттуда может выехать</a:t>
            </a:r>
            <a:r>
              <a:rPr lang="ru-RU" sz="3200" dirty="0">
                <a:solidFill>
                  <a:srgbClr val="F5FB09"/>
                </a:solidFill>
                <a:effectLst/>
              </a:rPr>
              <a:t/>
            </a:r>
            <a:br>
              <a:rPr lang="ru-RU" sz="3200" dirty="0">
                <a:solidFill>
                  <a:srgbClr val="F5FB09"/>
                </a:solidFill>
                <a:effectLst/>
              </a:rPr>
            </a:br>
            <a:r>
              <a:rPr lang="ru-RU" sz="3200" b="1" dirty="0">
                <a:solidFill>
                  <a:srgbClr val="F5FB09"/>
                </a:solidFill>
                <a:effectLst/>
              </a:rPr>
              <a:t>    машина.</a:t>
            </a:r>
            <a:r>
              <a:rPr lang="ru-RU" sz="3200" dirty="0">
                <a:solidFill>
                  <a:srgbClr val="F5FB09"/>
                </a:solidFill>
                <a:effectLst/>
              </a:rPr>
              <a:t/>
            </a:r>
            <a:br>
              <a:rPr lang="ru-RU" sz="3200" dirty="0">
                <a:solidFill>
                  <a:srgbClr val="F5FB09"/>
                </a:solidFill>
                <a:effectLst/>
              </a:rPr>
            </a:br>
            <a:endParaRPr lang="ru-RU" sz="3200" dirty="0">
              <a:solidFill>
                <a:srgbClr val="F5FB0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5157192"/>
            <a:ext cx="5122912" cy="129761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44493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9373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Внимание!</a:t>
            </a:r>
            <a:r>
              <a:rPr lang="ru-RU" sz="2000" dirty="0">
                <a:solidFill>
                  <a:srgbClr val="F5FB09"/>
                </a:solidFill>
              </a:rPr>
              <a:t/>
            </a:r>
            <a:br>
              <a:rPr lang="ru-RU" sz="2000" dirty="0">
                <a:solidFill>
                  <a:srgbClr val="F5FB09"/>
                </a:solidFill>
              </a:rPr>
            </a:br>
            <a:r>
              <a:rPr lang="ru-RU" sz="3600" dirty="0" smtClean="0">
                <a:solidFill>
                  <a:srgbClr val="F5FB09"/>
                </a:solidFill>
              </a:rPr>
              <a:t>Помни об этом всегда и везде: игра на дороже приводит к беде!</a:t>
            </a:r>
            <a:endParaRPr lang="ru-RU" sz="3600" dirty="0">
              <a:solidFill>
                <a:srgbClr val="F5FB0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501008"/>
            <a:ext cx="3515866" cy="2979547"/>
          </a:xfrm>
        </p:spPr>
      </p:pic>
    </p:spTree>
    <p:extLst>
      <p:ext uri="{BB962C8B-B14F-4D97-AF65-F5344CB8AC3E}">
        <p14:creationId xmlns:p14="http://schemas.microsoft.com/office/powerpoint/2010/main" xmlns="" val="8052533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BBF591ECDF2324785BC111DD201521C" ma:contentTypeVersion="1" ma:contentTypeDescription="Создание документа." ma:contentTypeScope="" ma:versionID="b7fd8e66069ebdf27e76101d04f59138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Z7KFWENHHMJR-705468112-4</_dlc_DocId>
    <_dlc_DocIdUrl xmlns="134c83b0-daba-48ad-8a7d-75e8d548d543">
      <Url>http://www.eduportal44.ru/Galich/school1/_layouts/15/DocIdRedir.aspx?ID=Z7KFWENHHMJR-705468112-4</Url>
      <Description>Z7KFWENHHMJR-705468112-4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35A3ED-BD2A-4EF1-868F-671C3FAC3A28}"/>
</file>

<file path=customXml/itemProps2.xml><?xml version="1.0" encoding="utf-8"?>
<ds:datastoreItem xmlns:ds="http://schemas.openxmlformats.org/officeDocument/2006/customXml" ds:itemID="{93E3F390-CF77-476C-8194-3E02FC0EFE90}"/>
</file>

<file path=customXml/itemProps3.xml><?xml version="1.0" encoding="utf-8"?>
<ds:datastoreItem xmlns:ds="http://schemas.openxmlformats.org/officeDocument/2006/customXml" ds:itemID="{E6868444-4BBA-4AB2-8486-0630E6F7D368}"/>
</file>

<file path=customXml/itemProps4.xml><?xml version="1.0" encoding="utf-8"?>
<ds:datastoreItem xmlns:ds="http://schemas.openxmlformats.org/officeDocument/2006/customXml" ds:itemID="{30009DF2-A143-411E-9C6F-5ABADF9BC748}"/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240</TotalTime>
  <Words>212</Words>
  <Application>Microsoft Office PowerPoint</Application>
  <PresentationFormat>Экран (4:3)</PresentationFormat>
  <Paragraphs>47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Яркая</vt:lpstr>
      <vt:lpstr>ПРАВИЛА ДОРОЖНОГО ДВИЖЕНИЯ</vt:lpstr>
      <vt:lpstr>Выходя на улицу, вы становитесь ПЕШЕХОДАМИ! Поэтому нужно соблюдать Правила дорожного движения! Двигаться нужно только по тротуарам и пешеходным дорожкам. В местах, где движение регулируется светофором, переходить дорогу разрешается только на его зеленый сигнал.</vt:lpstr>
      <vt:lpstr>Прежде, чем перейти дорогу-ОСТАНОВИСЬ! Прекрати все игры и разговоры, осмотрись по сторонам, ведь машина может быть скрыта за деревьями, высокими насыпями или другими препятствиями! Если машин нет, переходи, но продолжай следить за дорогой, ведь обстановка в любой момент может измениться! Как бы ты не спешил, никогда не перебегай дорогу перед близко идущим транспортом ( и не разрешай это делать друзьям!) </vt:lpstr>
      <vt:lpstr>Будь особенно внимателен, когда обзору мешает ПРЕПЯТСТВИЕ! Сначала убедись, что опасности нет, и только тогда переходи. Стоящая у тротуара машина, кусты могут скрывать за собой движущийся автомобиль.</vt:lpstr>
      <vt:lpstr>Будь внимателен, когда обзору мешает ПРЕПЯТСТВИЕ! Не обходи стоящий на остановке автобус ни спереди, ни сзади. Подожди, пока он отъедет, и только начинай переход.</vt:lpstr>
      <vt:lpstr>Будь внимателен, когда обзору мешает ПРЕПЯТСТВИЕ! Пропусти медленно идущий автомобиль. Медленно идущий автомобиль может скрывать за собой машину движущуюся с большей скорости.</vt:lpstr>
      <vt:lpstr>Внимание! Переходи проезжую часть по пешеходному переходу!</vt:lpstr>
      <vt:lpstr>              Внимание!  Будь осторожен, когда выходишь из подъезда. Ведь впереди  - дорога!  Проходя мимо арки, будь особенно осторожен! Оттуда может выехать     машина. </vt:lpstr>
      <vt:lpstr>Внимание! Помни об этом всегда и везде: игра на дороже приводит к беде!</vt:lpstr>
      <vt:lpstr>Внимание! Не хватайся за мимо проходящий транспорт!</vt:lpstr>
      <vt:lpstr>Внимание! Дождись, когда транспорт отъедет и только тогда переходи дорогу! Транспорт жди подальше от проезжей части!</vt:lpstr>
      <vt:lpstr>А это нужно знать каждому велосипедисту!</vt:lpstr>
      <vt:lpstr>Внимание! Детям до 14 лет ездить по дорогам запрещается!</vt:lpstr>
      <vt:lpstr>Ребята! Внимание! Катайтесь по велосипедной дорожке! Кататься можно во дворах, в парках, на стадионах.</vt:lpstr>
      <vt:lpstr>Не ездите по дорогам, опустив руль велосипеда.</vt:lpstr>
      <vt:lpstr>Не возите громоздких вещей. Велосипед – не грузовик!</vt:lpstr>
      <vt:lpstr>            Внимание! Если тебе нет ещё 14 лет, то расскажи правила для велосипедистов своим брату, сестре, друзьям и даже родителям! И не надо нарушать их!</vt:lpstr>
      <vt:lpstr>А если нужно пересечь дорогу, сойди с велосипеда и перевези его за руль по пешеходному переходу.</vt:lpstr>
      <vt:lpstr>Велосипедист обязан подчиняться сигналам светофора и регулировщика.</vt:lpstr>
      <vt:lpstr>Надо, чтобы велосипедист знал все правила движения и дорожные знаки.</vt:lpstr>
      <vt:lpstr>Велосипедист должен ехать не далее одного метра от тротуара или обочины дороги.</vt:lpstr>
      <vt:lpstr>Неправильно поданный сигнал маневра может привести к дорожному происшествию.</vt:lpstr>
      <vt:lpstr>Нельзя цепляться за транспорт.</vt:lpstr>
      <vt:lpstr>Велосипедист обязан пропустить машину, идущую по главной дороге.</vt:lpstr>
      <vt:lpstr>           Экскурс в историю Проект первого велосипеда предложил в 1945 году великий итальянский учёный Леонардо да Винчи. Он нарисовал со всеми современными подробностями этот двухколёсный механизм, всем известный и привычный.      Но об этом рисунке люди узнали только в конце 19 века, спустя много лет после того, как в Германии лесник Дрейз придумал в 1817 году свою модель двухколёсной тележки, которую назвали «бегунком Дрейза».      Это была деревянная машина с двумя деревянными колёсами без цепной передачи. На ней ездили, отталкиваясь ногами от земли.           Только спустя 20 лет получилась машина, которая своим устройством и внешним видом напоминала современный велосипед.        1801 год  первый велосипед с рулём и педалями был построен в России. Изобретатель – крепостной кузнец Ефим Артамонов.      1808 год – Париж. Двухколёсный самокат без рулевого управления.      1815 год – Германия. Карл Дрез поставил рулевое управление.      1850 год-Германия. Фишер оснастил переднее колесо шатунами и педалями.      80-90 гг. 19 века – начало развития велоспорта.      1833 год – Москва. Первые велосипедные соревнования.  </vt:lpstr>
      <vt:lpstr>Слайд 26</vt:lpstr>
      <vt:lpstr>     Каждый из дорожных знаков Свой совет даёт однако  Коль собрался в дальний путь, Ты про знаки не забудь. В «ПДД» их очень много, С ними легче всем дорога!</vt:lpstr>
      <vt:lpstr>   Предупреждающие знаки      Осторожно, скользкая дорога        Знак, предупреждающий о наличии                                                                    пешеходного перехода                         Осторожно, дети! </vt:lpstr>
      <vt:lpstr>    Запрещающие знаки       Движение запрещено!        Движение пешеходов запрещено!</vt:lpstr>
      <vt:lpstr>Предписывающие знаки      Пешеходная дорожка               Велосипедная дорожка  </vt:lpstr>
      <vt:lpstr>Информационно-указательные знаки</vt:lpstr>
      <vt:lpstr>           Знаки сервиса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Екатерина</dc:creator>
  <cp:lastModifiedBy>USER</cp:lastModifiedBy>
  <cp:revision>24</cp:revision>
  <dcterms:created xsi:type="dcterms:W3CDTF">2014-09-07T16:33:31Z</dcterms:created>
  <dcterms:modified xsi:type="dcterms:W3CDTF">2017-09-25T10:21:56Z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0x0101002BBF591ECDF2324785BC111DD201521C</vt:lpwstr>
  </property>
  <property fmtid="{D5CDD505-2E9C-101B-9397-08002B2CF9AE}" pid="3" name="_dlc_DocIdItemGuid">
    <vt:lpwstr>ee9d7006-1c33-4428-ae3b-7104b689406d</vt:lpwstr>
  </property>
</Properties>
</file>