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3" r:id="rId5"/>
    <p:sldId id="264" r:id="rId6"/>
    <p:sldId id="261" r:id="rId7"/>
    <p:sldId id="262" r:id="rId8"/>
    <p:sldId id="257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127327"/>
            <a:ext cx="5112568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90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00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83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2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5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4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1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1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84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2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778A-F159-4525-8285-C88B6E071D33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23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572" y="1052736"/>
            <a:ext cx="7452828" cy="3816424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Кинезотерапия</a:t>
            </a:r>
            <a:b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dirty="0"/>
              <a:t> в </a:t>
            </a:r>
            <a:r>
              <a:rPr lang="ru-RU" dirty="0" err="1"/>
              <a:t>коррекционно</a:t>
            </a:r>
            <a:r>
              <a:rPr lang="ru-RU" dirty="0"/>
              <a:t> – развивающей работе с детьми имеющими речевые нарушения  </a:t>
            </a:r>
          </a:p>
        </p:txBody>
      </p:sp>
      <p:sp>
        <p:nvSpPr>
          <p:cNvPr id="3" name="AutoShape 13">
            <a:extLst>
              <a:ext uri="{FF2B5EF4-FFF2-40B4-BE49-F238E27FC236}">
                <a16:creationId xmlns:a16="http://schemas.microsoft.com/office/drawing/2014/main" id="{4ED4D84C-22DC-4FD7-A760-2AE2E8A6DE0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9572" y="5157192"/>
            <a:ext cx="4037224" cy="144016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Автор: учитель – логопед </a:t>
            </a:r>
          </a:p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Тихомирова Ирина Владимировна</a:t>
            </a: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8B0EB0E7-7C48-439A-8EE7-FDB7E16046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60552" y="257349"/>
            <a:ext cx="4392488" cy="457200"/>
          </a:xfrm>
          <a:prstGeom prst="roundRect">
            <a:avLst>
              <a:gd name="adj" fmla="val 16667"/>
            </a:avLst>
          </a:prstGeom>
          <a:noFill/>
          <a:ln w="285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МДОУ детский сад №7 города Галича</a:t>
            </a:r>
          </a:p>
        </p:txBody>
      </p:sp>
    </p:spTree>
    <p:extLst>
      <p:ext uri="{BB962C8B-B14F-4D97-AF65-F5344CB8AC3E}">
        <p14:creationId xmlns:p14="http://schemas.microsoft.com/office/powerpoint/2010/main" val="3576968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300CF-8A94-4729-ADFD-EC18B8F37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Примеры упражнений:</a:t>
            </a:r>
            <a:endParaRPr lang="ru-RU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0A239EF3-1A58-42A5-B304-623E4232921D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3528" y="1916832"/>
            <a:ext cx="8363272" cy="4176464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470CD7-142A-424F-A56F-9E3A00242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ru-RU" sz="1800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Растяжки</a:t>
            </a:r>
            <a:endParaRPr lang="ru-RU" sz="1800" b="0" i="0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«Снеговик» 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Представьте, что каждый из вас только что слепленный снеговик. Тело твердое, как замерзший снег. Пришла весна, пригрело солнце, и снеговик начал таять. Сначала “тает” и повисает голова, затем опускаются плечи, расслабляются руки и т. д. В конце упражнения ребенок мягко падает на пол и изображает лужицу воды. Необходимо расслабиться. Пригрело солнышко, вода в лужице стала испаряться и превратилась в легкое облачко. Дует ветер и гонит облачко по небу.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«Дерево»  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Исходное положение – сидя на корточках. Спрятать голову в колени, обхватить их руками. Представьте, что вы - семечко, которое постепенно прорастает и превращается в дерево. Медленно поднимитесь на ноги, затем распрямите туловище, вытяните руки вверх. Затем напрягите тело и вытянитесь. Подул ветер – вы раскачиваетесь, как дерево.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68252F4E-CF16-4367-BFCC-148D82F9EDF8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533322"/>
            <a:ext cx="9090247" cy="32467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728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DB05AA-80A7-4403-80D2-9FC642A72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Примеры упражнений:</a:t>
            </a:r>
            <a:endParaRPr lang="ru-RU" dirty="0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83012EFC-B40A-475A-A62D-33024F12C3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7518" y="1844824"/>
            <a:ext cx="8459282" cy="2690312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26CFE1-DDAF-4588-9865-3B39C5F9C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858619"/>
          </a:xfrm>
        </p:spPr>
        <p:txBody>
          <a:bodyPr/>
          <a:lstStyle/>
          <a:p>
            <a:pPr marL="0" indent="0">
              <a:buNone/>
            </a:pPr>
            <a:r>
              <a:rPr lang="ru-RU" sz="1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Дыхательные упражнения</a:t>
            </a:r>
          </a:p>
          <a:p>
            <a:pPr marL="0" indent="0" algn="l">
              <a:buNone/>
            </a:pPr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«Ныряльщик» 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Исходное положение – стоя. Сделать глубокий вдох, задержать дыхание, при этом закрыть нос пальцами. Присесть, как бы нырнуть в воду. Досчитать до 5 и вынырнуть – открыть нос и сделать выдох.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 Обхвати за плечи»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И, П, встать прямо, руки согнуть в локтях и поднять на уровень плеч, кистями друг к другу. В момент активного шумного вдоха носом выбросить руки навстречу друг другу, как бы обнимая себя за плечи. Необходимо чтобы руки двигались навстречу друг другу параллельно , а не крест- накрест.</a:t>
            </a:r>
            <a:endParaRPr lang="ru-RU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42A66190-36E5-40A9-8FD5-D573AF5EE25C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533322"/>
            <a:ext cx="9090247" cy="32467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81930C28-BA9B-4EB5-A878-CC755E0CB43F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7518" y="4688411"/>
            <a:ext cx="8459282" cy="169163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ED27F7-4CA7-4698-9982-CBF343D541D0}"/>
              </a:ext>
            </a:extLst>
          </p:cNvPr>
          <p:cNvSpPr txBox="1"/>
          <p:nvPr/>
        </p:nvSpPr>
        <p:spPr>
          <a:xfrm>
            <a:off x="611560" y="4688411"/>
            <a:ext cx="7890048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Артикуляционные упражнения</a:t>
            </a:r>
          </a:p>
          <a:p>
            <a:pPr algn="just"/>
            <a:r>
              <a:rPr lang="ru-RU" sz="1600" b="1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«Часики» </a:t>
            </a:r>
            <a:r>
              <a:rPr lang="ru-RU" b="0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Улыбнуться, открыть рот. Кончик языка переводить на счет «раз-два» из одного уголка рта в другой. Нижняя челюсть при этом остается неподвижной </a:t>
            </a:r>
          </a:p>
          <a:p>
            <a:pPr algn="just"/>
            <a:r>
              <a:rPr lang="ru-RU" b="1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«Лопаточка» </a:t>
            </a:r>
            <a:r>
              <a:rPr lang="ru-RU" b="0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Улыбнуться открыть рот. Положить широкий язык на нижнюю губу. Удерживать в спокойном состоянии на счет до пяти. </a:t>
            </a:r>
            <a:endParaRPr lang="ru-RU" b="0" i="0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4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98350-09E7-4DCD-A692-B18B40D63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980728"/>
            <a:ext cx="8136904" cy="3888432"/>
          </a:xfrm>
        </p:spPr>
        <p:txBody>
          <a:bodyPr>
            <a:normAutofit/>
          </a:bodyPr>
          <a:lstStyle/>
          <a:p>
            <a:r>
              <a:rPr kumimoji="0" lang="ru-RU" sz="5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Спасибо за внимание! </a:t>
            </a:r>
            <a:br>
              <a:rPr kumimoji="0" lang="ru-RU" sz="5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lang="ru-RU" sz="5400" dirty="0">
                <a:solidFill>
                  <a:schemeClr val="bg2">
                    <a:lumMod val="25000"/>
                  </a:schemeClr>
                </a:solidFill>
              </a:rPr>
              <a:t>Творческих успехов!</a:t>
            </a:r>
            <a:br>
              <a:rPr lang="ru-RU" sz="5400" dirty="0">
                <a:solidFill>
                  <a:schemeClr val="bg2">
                    <a:lumMod val="25000"/>
                  </a:schemeClr>
                </a:solidFill>
              </a:rPr>
            </a:br>
            <a:endParaRPr lang="ru-RU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477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27975-B370-4938-A95B-93E026B66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608" y="1359451"/>
            <a:ext cx="7596844" cy="1200329"/>
          </a:xfrm>
        </p:spPr>
        <p:txBody>
          <a:bodyPr>
            <a:normAutofit/>
          </a:bodyPr>
          <a:lstStyle/>
          <a:p>
            <a:pPr algn="l"/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Кинезиотерапия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  дословно переводится -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«лечение движением».</a:t>
            </a:r>
            <a:endParaRPr lang="ru-R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824311-2A3A-4CF3-922A-9025CE57CB5C}"/>
              </a:ext>
            </a:extLst>
          </p:cNvPr>
          <p:cNvSpPr txBox="1"/>
          <p:nvPr/>
        </p:nvSpPr>
        <p:spPr>
          <a:xfrm>
            <a:off x="755576" y="188640"/>
            <a:ext cx="78848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Кинезиология  относится к </a:t>
            </a:r>
            <a:r>
              <a:rPr lang="ru-RU" sz="360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здоровьесберегающим</a:t>
            </a:r>
            <a:r>
              <a:rPr lang="ru-RU" sz="36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технологиям</a:t>
            </a:r>
            <a:r>
              <a:rPr lang="ru-RU" sz="180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r>
              <a:rPr lang="ru-RU" sz="2400" dirty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32BB74-4189-4B5A-BAB9-ADB5BBEEBC26}"/>
              </a:ext>
            </a:extLst>
          </p:cNvPr>
          <p:cNvSpPr txBox="1"/>
          <p:nvPr/>
        </p:nvSpPr>
        <p:spPr>
          <a:xfrm>
            <a:off x="1079612" y="2559780"/>
            <a:ext cx="7884876" cy="319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ru-RU" altLang="ru-RU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Кинезиология – это наука о развитии умственных способностей через определенные двигательные упражнения. Они позволяют создать новые нейронные связи и улучшить работу головного мозга.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altLang="ru-RU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ru-RU" altLang="ru-RU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Цель кинезиологии - развитие межполушарного взаимодействия, способствующее активизации мыслительной и речевой  деятельности. </a:t>
            </a:r>
          </a:p>
        </p:txBody>
      </p:sp>
      <p:sp>
        <p:nvSpPr>
          <p:cNvPr id="7" name="Стрелка: вправо с вырезом 6">
            <a:extLst>
              <a:ext uri="{FF2B5EF4-FFF2-40B4-BE49-F238E27FC236}">
                <a16:creationId xmlns:a16="http://schemas.microsoft.com/office/drawing/2014/main" id="{E7AD7FBA-59B3-4478-AE6E-A3C58EA00930}"/>
              </a:ext>
            </a:extLst>
          </p:cNvPr>
          <p:cNvSpPr/>
          <p:nvPr/>
        </p:nvSpPr>
        <p:spPr>
          <a:xfrm>
            <a:off x="197514" y="2735487"/>
            <a:ext cx="576064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с вырезом 7">
            <a:extLst>
              <a:ext uri="{FF2B5EF4-FFF2-40B4-BE49-F238E27FC236}">
                <a16:creationId xmlns:a16="http://schemas.microsoft.com/office/drawing/2014/main" id="{78DA91EE-4807-45AD-955C-FEE697EF6F4E}"/>
              </a:ext>
            </a:extLst>
          </p:cNvPr>
          <p:cNvSpPr/>
          <p:nvPr/>
        </p:nvSpPr>
        <p:spPr>
          <a:xfrm>
            <a:off x="215516" y="4566637"/>
            <a:ext cx="576064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право с вырезом 8">
            <a:extLst>
              <a:ext uri="{FF2B5EF4-FFF2-40B4-BE49-F238E27FC236}">
                <a16:creationId xmlns:a16="http://schemas.microsoft.com/office/drawing/2014/main" id="{68259088-BC12-430B-A5E5-489211D0F2BA}"/>
              </a:ext>
            </a:extLst>
          </p:cNvPr>
          <p:cNvSpPr/>
          <p:nvPr/>
        </p:nvSpPr>
        <p:spPr>
          <a:xfrm>
            <a:off x="179512" y="1564676"/>
            <a:ext cx="576064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AutoShape 3">
            <a:extLst>
              <a:ext uri="{FF2B5EF4-FFF2-40B4-BE49-F238E27FC236}">
                <a16:creationId xmlns:a16="http://schemas.microsoft.com/office/drawing/2014/main" id="{DFEC82B9-2A45-4DE0-B1AA-3EBBDA1A15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" y="6262545"/>
            <a:ext cx="9144000" cy="59545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04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1E96E-0099-44ED-8A67-F9A461C47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</a:t>
            </a:r>
            <a:r>
              <a:rPr lang="ru-RU" sz="360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инезиологии: </a:t>
            </a:r>
            <a:endParaRPr lang="ru-RU" sz="3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6F8267-315D-4FF4-BF2D-88B328FB7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межполушарных связей;</a:t>
            </a:r>
          </a:p>
          <a:p>
            <a:r>
              <a:rPr lang="ru-RU" b="0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общей, мелкой, артикуляционной моторики; </a:t>
            </a:r>
          </a:p>
          <a:p>
            <a:r>
              <a:rPr lang="ru-RU" b="0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речевого дыхания; </a:t>
            </a:r>
          </a:p>
          <a:p>
            <a:r>
              <a:rPr lang="ru-RU" b="0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речи; </a:t>
            </a:r>
          </a:p>
          <a:p>
            <a:r>
              <a:rPr lang="ru-RU" b="0" i="0" dirty="0">
                <a:solidFill>
                  <a:srgbClr val="1818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ВПФ</a:t>
            </a:r>
            <a:r>
              <a:rPr lang="ru-RU" b="0" i="0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  <a:t>.</a:t>
            </a:r>
            <a:endParaRPr lang="ru-RU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F5CB8F7F-6BDD-444E-8FCD-9FACF6A466C8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216403"/>
            <a:ext cx="9144000" cy="617882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80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4CF71-B4D8-4D01-BF5A-F959A7BF7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Правое полушарие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4C91C5-D889-4D05-97C0-104ED0A97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отвечает за образное мышление и пространственную ориентацию; позволяет ориентироваться на местности и составлять мозаичные картинки-головоломки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отвечает за интуицию и интуитивную оценку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может одновременно обрабатывать много разнообразной информации; способно рассматривать проблему в целом, не применяя анализа (параллельная обработка информации)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реализует процессы дедуктивного мышления (вначале осуществляются процессы синтеза, а затем анализа)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обрабатывает невербальную информацию: специализируется на обработке информации, которая выражается не в словах, а в символах и образах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запоминает образы, лица, картины, позы, голоса; способно воспринимать совокупность черт как единое целое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способно понимать метафоры и результаты работы чужого воображения, чувство юмора. воспринимает эмоциональную окраску речи, тембр голоса, интонацию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ориентируется в настоящем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контролирует движения левой половины тела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отвечает за музыкальные способности, различение мелодий, темпа и гармонии в музыке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отвечает за воображение, фантазии и мечты; художественное творчество и способности к изобразительному искусству</a:t>
            </a:r>
            <a:b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1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отвечает за спонтанные, эмоциональные реакции</a:t>
            </a:r>
          </a:p>
          <a:p>
            <a:endParaRPr lang="ru-RU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0FCFFDDD-6749-42C6-9093-3874D4A47866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381328"/>
            <a:ext cx="9090247" cy="476672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39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2B4D3-305C-4871-AEDD-FE0E87200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Левое полушарие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B3311A-41FF-4095-8A23-033916007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165923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отвечает за логическое– аналитическое мышление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анализирует факты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обрабатывает информацию последовательно по этапам (последовательное мышление)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обеспечивает процессы индуктивного мышления (вначале осуществляется процесс анализа, а затем синтеза)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обрабатывает вербальную информацию: отвечает за языковые способности: контролирует речь, а также способности к чтению и письму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запоминает стихотворные строки, факты, имена, даты и их написание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способно понимать только буквальный смысл слов того, что слышим или читаем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планирует будущее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контролирует движения правой половины тела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отвечает за музыкальное образование, понимание смысла музыкальных произведений, различение ритма музыки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отвечает за математические способности, работу с числами, формулами, таблицами</a:t>
            </a:r>
            <a:b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altLang="ru-RU" sz="1800" i="0" u="none" strike="noStrike" kern="1200" cap="none" spc="0" normalizeH="0" baseline="0" noProof="0" dirty="0">
                <a:ln>
                  <a:noFill/>
                </a:ln>
                <a:solidFill>
                  <a:srgbClr val="4A452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отвечает за планирование</a:t>
            </a:r>
          </a:p>
          <a:p>
            <a:endParaRPr lang="ru-RU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F3600C79-C16A-4F5E-B7C3-9DAD5D5FE39B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217469"/>
            <a:ext cx="9090247" cy="640531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06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CA4A3A-7A3A-4DD4-AD97-7149D411F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 комплексы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кинезиологических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упражнений включают: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45532-877A-46B1-890B-2F69DA7C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3" y="1844824"/>
            <a:ext cx="8838727" cy="4896544"/>
          </a:xfrm>
        </p:spPr>
        <p:txBody>
          <a:bodyPr>
            <a:normAutofit fontScale="47500" lnSpcReduction="20000"/>
          </a:bodyPr>
          <a:lstStyle/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Растяжки нормализуют гипертонус (неконтролируемое чрезмерное мышечное напряжение) и </a:t>
            </a:r>
            <a:r>
              <a:rPr lang="ru-RU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гипотонус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(неконтролируемая мышечная вялость).   </a:t>
            </a:r>
          </a:p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Дыхательные упражнения улучшают ритмику организма, развивают самоконтроль и произвольность. </a:t>
            </a:r>
          </a:p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Упражнения для глаз позволяют расширить поле зрения, улучшить восприятие. </a:t>
            </a:r>
          </a:p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Однонаправленные и разнонаправленные движения  языка развивают межполушарное взаимодействие и повышают </a:t>
            </a:r>
            <a:r>
              <a:rPr lang="ru-RU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энергетизацию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организма.  </a:t>
            </a:r>
          </a:p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Упражнения для развития мелкой моторики пальцев рук, помогают стимулировать речевые зоны головного мозга.</a:t>
            </a:r>
          </a:p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выполнении общей моторики  развивается межполушарное взаимодействие, снимаются непроизвольные, непреднамеренные движения и мышечные зажимы. </a:t>
            </a:r>
          </a:p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релаксации и массаж способствуют расслаблению, снятию напряжения</a:t>
            </a:r>
            <a:r>
              <a:rPr lang="ru-RU" dirty="0"/>
              <a:t>.</a:t>
            </a: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699C58A2-B618-4C52-9605-D27A293C9EFF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217469"/>
            <a:ext cx="9090247" cy="640531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75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F38BC-60E3-480B-BD47-47A72B80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0" u="none" strike="noStrike" baseline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Основные направления </a:t>
            </a:r>
            <a:r>
              <a:rPr lang="ru-RU" sz="2800" i="0" u="none" strike="noStrike" baseline="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кинезиотерапии</a:t>
            </a:r>
            <a:r>
              <a:rPr lang="ru-RU" sz="2800" i="0" u="none" strike="noStrike" baseline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с детьми, имеющими ОНР.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7AF466-B31B-4548-AA9B-E159336B4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218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Формирование кинестетической основы движения:</a:t>
            </a:r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организация двигательных импульсов, направляемых к определенным группам мышц.</a:t>
            </a:r>
          </a:p>
          <a:p>
            <a:pPr marL="0" indent="0">
              <a:buNone/>
            </a:pPr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Первоначально эти упражнения проводятся с опорой на зрительные образы движения, затем использование дополнительной опоры исключается.</a:t>
            </a:r>
          </a:p>
          <a:p>
            <a:pPr marL="0" indent="0">
              <a:buNone/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Формирование кинетической основы движения :</a:t>
            </a:r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объединение, обобщение последовательных импульсов в единый, организованный во времени двигательный стереотип, превращение отдельных двигательных навыков в плавные, серийно организованные двигательные навыки; развитие статической и динамической координации движений.</a:t>
            </a:r>
          </a:p>
          <a:p>
            <a:pPr marL="0" indent="0">
              <a:buNone/>
            </a:pPr>
            <a:endParaRPr lang="ru-RU" sz="20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Работа по формированию кинестетической и кинетической основ  движений проводится параллельно.</a:t>
            </a:r>
            <a:endParaRPr lang="ru-RU" sz="2000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9BF0F514-E802-48DE-824F-E6130D399E49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217469"/>
            <a:ext cx="9090247" cy="640531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42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Примеры упражнений: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611560" y="1666876"/>
            <a:ext cx="8071926" cy="151382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641580" y="3395687"/>
            <a:ext cx="8071926" cy="1340644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611560" y="5032253"/>
            <a:ext cx="8071925" cy="1205059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601576" y="3072631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296988" y="1427187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310481" y="4406031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735412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147764" y="1771039"/>
            <a:ext cx="7384676" cy="806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800" dirty="0">
                <a:solidFill>
                  <a:srgbClr val="FF0000"/>
                </a:solidFill>
              </a:rPr>
              <a:t>«Колечко»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Поочередно перебираем пальцы рук, соединяя в кольцо с большим пальцем последовательно от указательного до мизинца.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769222" y="5246712"/>
            <a:ext cx="7816639" cy="7571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«Зеркальное рисование»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Берем в обе руки по карандашу, рисуем одновременно обеими руками зеркально- симметричные  рисунки, буквы.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715800" y="3492457"/>
            <a:ext cx="7923485" cy="102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«Ухо – нос»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Левой рукой беремся за кончик носа, а правой за противоположное ухо. Отпускаем одновременно ухо и нос, хлопаем в ладоши, меняем положение рук с точностью «до наоборот».</a:t>
            </a:r>
          </a:p>
        </p:txBody>
      </p:sp>
      <p:sp>
        <p:nvSpPr>
          <p:cNvPr id="21" name="AutoShape 3">
            <a:extLst>
              <a:ext uri="{FF2B5EF4-FFF2-40B4-BE49-F238E27FC236}">
                <a16:creationId xmlns:a16="http://schemas.microsoft.com/office/drawing/2014/main" id="{B2483EEF-C870-4561-811E-58B132B3B365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533322"/>
            <a:ext cx="9090247" cy="32467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029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A2A02D-FE44-4149-A39B-BE3E1FE81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Примеры упражнений: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8E98520-1A1C-4183-A391-815BA4A26D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6480720" cy="431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3">
            <a:extLst>
              <a:ext uri="{FF2B5EF4-FFF2-40B4-BE49-F238E27FC236}">
                <a16:creationId xmlns:a16="http://schemas.microsoft.com/office/drawing/2014/main" id="{BAE5397C-8CBB-4CAE-9D74-BA23DFB5DE9D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6533322"/>
            <a:ext cx="9090247" cy="32467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8801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849e441db7aa9c38b536d361b3df4c7681f27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Z7KFWENHHMJR-1478-1237</_dlc_DocId>
    <_dlc_DocIdUrl xmlns="134c83b0-daba-48ad-8a7d-75e8d548d543">
      <Url>http://edu-sps.koiro.local/Galich/ds7galich/_layouts/15/DocIdRedir.aspx?ID=Z7KFWENHHMJR-1478-1237</Url>
      <Description>Z7KFWENHHMJR-1478-1237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5656801476C649BB73880A76C04715" ma:contentTypeVersion="1" ma:contentTypeDescription="Создание документа." ma:contentTypeScope="" ma:versionID="2992dd97d455440a86b3a5829f10abd6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a2f2ab80eb441aec93e1bfc7e6bf8f37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71DEC5-5863-4A79-904A-07A4C93E7932}"/>
</file>

<file path=customXml/itemProps2.xml><?xml version="1.0" encoding="utf-8"?>
<ds:datastoreItem xmlns:ds="http://schemas.openxmlformats.org/officeDocument/2006/customXml" ds:itemID="{C4527C4C-A9BF-4199-BE84-BC0F937FEA19}"/>
</file>

<file path=customXml/itemProps3.xml><?xml version="1.0" encoding="utf-8"?>
<ds:datastoreItem xmlns:ds="http://schemas.openxmlformats.org/officeDocument/2006/customXml" ds:itemID="{CC769AAC-7B56-4817-B100-058EFC8B2520}"/>
</file>

<file path=customXml/itemProps4.xml><?xml version="1.0" encoding="utf-8"?>
<ds:datastoreItem xmlns:ds="http://schemas.openxmlformats.org/officeDocument/2006/customXml" ds:itemID="{E2241C98-6A3B-473D-90BC-5C724D173D87}"/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1041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Open Sans</vt:lpstr>
      <vt:lpstr>Times New Roman</vt:lpstr>
      <vt:lpstr>Тема Office</vt:lpstr>
      <vt:lpstr>Кинезотерапия  в коррекционно – развивающей работе с детьми имеющими речевые нарушения  </vt:lpstr>
      <vt:lpstr>«Кинезиотерапия»  дословно переводится - «лечение движением».</vt:lpstr>
      <vt:lpstr>Задачи кинезиологии: </vt:lpstr>
      <vt:lpstr>Правое полушарие</vt:lpstr>
      <vt:lpstr>Левое полушарие</vt:lpstr>
      <vt:lpstr>В комплексы кинезиологических упражнений включают:</vt:lpstr>
      <vt:lpstr>Основные направления кинезиотерапии с детьми, имеющими ОНР.</vt:lpstr>
      <vt:lpstr>Примеры упражнений:</vt:lpstr>
      <vt:lpstr>Примеры упражнений:</vt:lpstr>
      <vt:lpstr>Примеры упражнений:</vt:lpstr>
      <vt:lpstr>Примеры упражнений:</vt:lpstr>
      <vt:lpstr>Спасибо за внимание!  Творческих успехов! 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Гладкий волнистый фон</dc:title>
  <dc:creator>obstinate</dc:creator>
  <cp:keywords>шаблон для презентации, тема оформления презентации, фон презентации</cp:keywords>
  <cp:lastModifiedBy>user</cp:lastModifiedBy>
  <cp:revision>13</cp:revision>
  <dcterms:created xsi:type="dcterms:W3CDTF">2017-09-04T16:25:52Z</dcterms:created>
  <dcterms:modified xsi:type="dcterms:W3CDTF">2022-04-05T18:09:46Z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0x010100BA5656801476C649BB73880A76C04715</vt:lpwstr>
  </property>
  <property fmtid="{D5CDD505-2E9C-101B-9397-08002B2CF9AE}" pid="3" name="_dlc_DocIdItemGuid">
    <vt:lpwstr>bdea9425-a01c-47fd-8cb1-d0d9991ba917</vt:lpwstr>
  </property>
</Properties>
</file>