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15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57" r:id="rId4"/>
    <p:sldId id="300" r:id="rId5"/>
    <p:sldId id="258" r:id="rId6"/>
    <p:sldId id="298" r:id="rId7"/>
    <p:sldId id="259" r:id="rId8"/>
    <p:sldId id="293" r:id="rId9"/>
    <p:sldId id="260" r:id="rId10"/>
    <p:sldId id="294" r:id="rId11"/>
    <p:sldId id="261" r:id="rId12"/>
    <p:sldId id="295" r:id="rId13"/>
    <p:sldId id="262" r:id="rId14"/>
    <p:sldId id="264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265" r:id="rId27"/>
    <p:sldId id="297" r:id="rId28"/>
    <p:sldId id="314" r:id="rId29"/>
    <p:sldId id="312" r:id="rId30"/>
    <p:sldId id="313" r:id="rId31"/>
    <p:sldId id="315" r:id="rId32"/>
    <p:sldId id="316" r:id="rId33"/>
    <p:sldId id="317" r:id="rId34"/>
    <p:sldId id="318" r:id="rId35"/>
    <p:sldId id="319" r:id="rId36"/>
    <p:sldId id="320" r:id="rId37"/>
    <p:sldId id="32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67" autoAdjust="0"/>
    <p:restoredTop sz="99819" autoAdjust="0"/>
  </p:normalViewPr>
  <p:slideViewPr>
    <p:cSldViewPr>
      <p:cViewPr varScale="1">
        <p:scale>
          <a:sx n="88" d="100"/>
          <a:sy n="88" d="100"/>
        </p:scale>
        <p:origin x="172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4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.png"/><Relationship Id="rId21" Type="http://schemas.openxmlformats.org/officeDocument/2006/relationships/image" Target="../media/image8.png"/><Relationship Id="rId42" Type="http://schemas.openxmlformats.org/officeDocument/2006/relationships/slide" Target="slide34.xml"/><Relationship Id="rId47" Type="http://schemas.microsoft.com/office/2007/relationships/hdphoto" Target="../media/hdphoto12.wdp"/><Relationship Id="rId63" Type="http://schemas.microsoft.com/office/2007/relationships/hdphoto" Target="../media/hdphoto16.wdp"/><Relationship Id="rId68" Type="http://schemas.openxmlformats.org/officeDocument/2006/relationships/image" Target="../media/image26.png"/><Relationship Id="rId84" Type="http://schemas.openxmlformats.org/officeDocument/2006/relationships/slide" Target="slide24.xml"/><Relationship Id="rId89" Type="http://schemas.microsoft.com/office/2007/relationships/hdphoto" Target="../media/hdphoto24.wdp"/><Relationship Id="rId16" Type="http://schemas.microsoft.com/office/2007/relationships/hdphoto" Target="../media/hdphoto5.wdp"/><Relationship Id="rId11" Type="http://schemas.openxmlformats.org/officeDocument/2006/relationships/slide" Target="slide2.xml"/><Relationship Id="rId32" Type="http://schemas.openxmlformats.org/officeDocument/2006/relationships/slide" Target="slide14.xml"/><Relationship Id="rId37" Type="http://schemas.openxmlformats.org/officeDocument/2006/relationships/image" Target="../media/image15.png"/><Relationship Id="rId53" Type="http://schemas.openxmlformats.org/officeDocument/2006/relationships/slide" Target="slide29.xml"/><Relationship Id="rId58" Type="http://schemas.openxmlformats.org/officeDocument/2006/relationships/slide" Target="slide13.xml"/><Relationship Id="rId74" Type="http://schemas.openxmlformats.org/officeDocument/2006/relationships/image" Target="../media/image28.png"/><Relationship Id="rId79" Type="http://schemas.openxmlformats.org/officeDocument/2006/relationships/image" Target="../media/image30.png"/><Relationship Id="rId5" Type="http://schemas.microsoft.com/office/2007/relationships/hdphoto" Target="../media/hdphoto1.wdp"/><Relationship Id="rId90" Type="http://schemas.openxmlformats.org/officeDocument/2006/relationships/slide" Target="slide21.xml"/><Relationship Id="rId95" Type="http://schemas.microsoft.com/office/2007/relationships/hdphoto" Target="../media/hdphoto26.wdp"/><Relationship Id="rId22" Type="http://schemas.openxmlformats.org/officeDocument/2006/relationships/slide" Target="slide17.xml"/><Relationship Id="rId27" Type="http://schemas.microsoft.com/office/2007/relationships/hdphoto" Target="../media/hdphoto8.wdp"/><Relationship Id="rId43" Type="http://schemas.openxmlformats.org/officeDocument/2006/relationships/image" Target="../media/image17.png"/><Relationship Id="rId48" Type="http://schemas.openxmlformats.org/officeDocument/2006/relationships/slide" Target="slide3.xml"/><Relationship Id="rId64" Type="http://schemas.openxmlformats.org/officeDocument/2006/relationships/slide" Target="slide18.xml"/><Relationship Id="rId69" Type="http://schemas.microsoft.com/office/2007/relationships/hdphoto" Target="../media/hdphoto18.wdp"/><Relationship Id="rId80" Type="http://schemas.microsoft.com/office/2007/relationships/hdphoto" Target="../media/hdphoto21.wdp"/><Relationship Id="rId85" Type="http://schemas.openxmlformats.org/officeDocument/2006/relationships/image" Target="../media/image32.png"/><Relationship Id="rId12" Type="http://schemas.openxmlformats.org/officeDocument/2006/relationships/image" Target="../media/image5.png"/><Relationship Id="rId17" Type="http://schemas.openxmlformats.org/officeDocument/2006/relationships/slide" Target="slide19.xml"/><Relationship Id="rId25" Type="http://schemas.openxmlformats.org/officeDocument/2006/relationships/slide" Target="slide32.xml"/><Relationship Id="rId33" Type="http://schemas.openxmlformats.org/officeDocument/2006/relationships/image" Target="../media/image13.png"/><Relationship Id="rId38" Type="http://schemas.microsoft.com/office/2007/relationships/hdphoto" Target="../media/hdphoto9.wdp"/><Relationship Id="rId46" Type="http://schemas.openxmlformats.org/officeDocument/2006/relationships/image" Target="../media/image18.png"/><Relationship Id="rId59" Type="http://schemas.openxmlformats.org/officeDocument/2006/relationships/image" Target="../media/image23.png"/><Relationship Id="rId67" Type="http://schemas.openxmlformats.org/officeDocument/2006/relationships/slide" Target="slide5.xml"/><Relationship Id="rId20" Type="http://schemas.openxmlformats.org/officeDocument/2006/relationships/slide" Target="slide11.xml"/><Relationship Id="rId41" Type="http://schemas.microsoft.com/office/2007/relationships/hdphoto" Target="../media/hdphoto10.wdp"/><Relationship Id="rId54" Type="http://schemas.openxmlformats.org/officeDocument/2006/relationships/image" Target="../media/image21.png"/><Relationship Id="rId62" Type="http://schemas.openxmlformats.org/officeDocument/2006/relationships/image" Target="../media/image24.png"/><Relationship Id="rId70" Type="http://schemas.openxmlformats.org/officeDocument/2006/relationships/slide" Target="slide7.xml"/><Relationship Id="rId75" Type="http://schemas.microsoft.com/office/2007/relationships/hdphoto" Target="../media/hdphoto20.wdp"/><Relationship Id="rId83" Type="http://schemas.microsoft.com/office/2007/relationships/hdphoto" Target="../media/hdphoto22.wdp"/><Relationship Id="rId88" Type="http://schemas.openxmlformats.org/officeDocument/2006/relationships/image" Target="../media/image33.png"/><Relationship Id="rId91" Type="http://schemas.openxmlformats.org/officeDocument/2006/relationships/image" Target="../media/image34.png"/><Relationship Id="rId96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5" Type="http://schemas.openxmlformats.org/officeDocument/2006/relationships/image" Target="../media/image6.png"/><Relationship Id="rId23" Type="http://schemas.openxmlformats.org/officeDocument/2006/relationships/image" Target="../media/image9.png"/><Relationship Id="rId28" Type="http://schemas.openxmlformats.org/officeDocument/2006/relationships/slide" Target="slide33.xml"/><Relationship Id="rId36" Type="http://schemas.openxmlformats.org/officeDocument/2006/relationships/slide" Target="slide15.xml"/><Relationship Id="rId49" Type="http://schemas.openxmlformats.org/officeDocument/2006/relationships/image" Target="../media/image19.png"/><Relationship Id="rId57" Type="http://schemas.openxmlformats.org/officeDocument/2006/relationships/image" Target="../media/image22.png"/><Relationship Id="rId10" Type="http://schemas.microsoft.com/office/2007/relationships/hdphoto" Target="../media/hdphoto3.wdp"/><Relationship Id="rId31" Type="http://schemas.openxmlformats.org/officeDocument/2006/relationships/image" Target="../media/image12.png"/><Relationship Id="rId44" Type="http://schemas.microsoft.com/office/2007/relationships/hdphoto" Target="../media/hdphoto11.wdp"/><Relationship Id="rId52" Type="http://schemas.microsoft.com/office/2007/relationships/hdphoto" Target="../media/hdphoto13.wdp"/><Relationship Id="rId60" Type="http://schemas.microsoft.com/office/2007/relationships/hdphoto" Target="../media/hdphoto15.wdp"/><Relationship Id="rId65" Type="http://schemas.openxmlformats.org/officeDocument/2006/relationships/image" Target="../media/image25.png"/><Relationship Id="rId73" Type="http://schemas.openxmlformats.org/officeDocument/2006/relationships/slide" Target="slide10.xml"/><Relationship Id="rId78" Type="http://schemas.openxmlformats.org/officeDocument/2006/relationships/slide" Target="slide31.xml"/><Relationship Id="rId81" Type="http://schemas.openxmlformats.org/officeDocument/2006/relationships/slide" Target="slide30.xml"/><Relationship Id="rId86" Type="http://schemas.microsoft.com/office/2007/relationships/hdphoto" Target="../media/hdphoto23.wdp"/><Relationship Id="rId94" Type="http://schemas.openxmlformats.org/officeDocument/2006/relationships/image" Target="../media/image35.png"/><Relationship Id="rId99" Type="http://schemas.openxmlformats.org/officeDocument/2006/relationships/slide" Target="slide9.xml"/><Relationship Id="rId101" Type="http://schemas.microsoft.com/office/2007/relationships/hdphoto" Target="../media/hdphoto28.wdp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3" Type="http://schemas.microsoft.com/office/2007/relationships/hdphoto" Target="../media/hdphoto4.wdp"/><Relationship Id="rId18" Type="http://schemas.openxmlformats.org/officeDocument/2006/relationships/image" Target="../media/image7.png"/><Relationship Id="rId39" Type="http://schemas.openxmlformats.org/officeDocument/2006/relationships/slide" Target="slide35.xml"/><Relationship Id="rId34" Type="http://schemas.openxmlformats.org/officeDocument/2006/relationships/slide" Target="slide36.xml"/><Relationship Id="rId50" Type="http://schemas.openxmlformats.org/officeDocument/2006/relationships/slide" Target="slide4.xml"/><Relationship Id="rId55" Type="http://schemas.microsoft.com/office/2007/relationships/hdphoto" Target="../media/hdphoto14.wdp"/><Relationship Id="rId76" Type="http://schemas.openxmlformats.org/officeDocument/2006/relationships/slide" Target="slide6.xml"/><Relationship Id="rId97" Type="http://schemas.openxmlformats.org/officeDocument/2006/relationships/image" Target="../media/image36.png"/><Relationship Id="rId7" Type="http://schemas.microsoft.com/office/2007/relationships/hdphoto" Target="../media/hdphoto2.wdp"/><Relationship Id="rId71" Type="http://schemas.openxmlformats.org/officeDocument/2006/relationships/image" Target="../media/image27.png"/><Relationship Id="rId92" Type="http://schemas.microsoft.com/office/2007/relationships/hdphoto" Target="../media/hdphoto25.wdp"/><Relationship Id="rId2" Type="http://schemas.openxmlformats.org/officeDocument/2006/relationships/image" Target="../media/image1.jpeg"/><Relationship Id="rId29" Type="http://schemas.openxmlformats.org/officeDocument/2006/relationships/image" Target="../media/image11.png"/><Relationship Id="rId24" Type="http://schemas.microsoft.com/office/2007/relationships/hdphoto" Target="../media/hdphoto7.wdp"/><Relationship Id="rId40" Type="http://schemas.openxmlformats.org/officeDocument/2006/relationships/image" Target="../media/image16.png"/><Relationship Id="rId45" Type="http://schemas.openxmlformats.org/officeDocument/2006/relationships/slide" Target="slide16.xml"/><Relationship Id="rId66" Type="http://schemas.microsoft.com/office/2007/relationships/hdphoto" Target="../media/hdphoto17.wdp"/><Relationship Id="rId87" Type="http://schemas.openxmlformats.org/officeDocument/2006/relationships/slide" Target="slide25.xml"/><Relationship Id="rId61" Type="http://schemas.openxmlformats.org/officeDocument/2006/relationships/slide" Target="slide22.xml"/><Relationship Id="rId82" Type="http://schemas.openxmlformats.org/officeDocument/2006/relationships/image" Target="../media/image31.png"/><Relationship Id="rId19" Type="http://schemas.microsoft.com/office/2007/relationships/hdphoto" Target="../media/hdphoto6.wdp"/><Relationship Id="rId14" Type="http://schemas.openxmlformats.org/officeDocument/2006/relationships/slide" Target="slide20.xml"/><Relationship Id="rId30" Type="http://schemas.openxmlformats.org/officeDocument/2006/relationships/slide" Target="slide37.xml"/><Relationship Id="rId35" Type="http://schemas.openxmlformats.org/officeDocument/2006/relationships/image" Target="../media/image14.png"/><Relationship Id="rId56" Type="http://schemas.openxmlformats.org/officeDocument/2006/relationships/slide" Target="slide8.xml"/><Relationship Id="rId77" Type="http://schemas.openxmlformats.org/officeDocument/2006/relationships/image" Target="../media/image29.png"/><Relationship Id="rId100" Type="http://schemas.openxmlformats.org/officeDocument/2006/relationships/image" Target="../media/image37.png"/><Relationship Id="rId8" Type="http://schemas.openxmlformats.org/officeDocument/2006/relationships/slide" Target="slide27.xml"/><Relationship Id="rId51" Type="http://schemas.openxmlformats.org/officeDocument/2006/relationships/image" Target="../media/image20.png"/><Relationship Id="rId72" Type="http://schemas.microsoft.com/office/2007/relationships/hdphoto" Target="../media/hdphoto19.wdp"/><Relationship Id="rId93" Type="http://schemas.openxmlformats.org/officeDocument/2006/relationships/slide" Target="slide26.xml"/><Relationship Id="rId98" Type="http://schemas.microsoft.com/office/2007/relationships/hdphoto" Target="../media/hdphoto27.wdp"/><Relationship Id="rId3" Type="http://schemas.openxmlformats.org/officeDocument/2006/relationships/slide" Target="slide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3.png"/><Relationship Id="rId18" Type="http://schemas.openxmlformats.org/officeDocument/2006/relationships/image" Target="../media/image80.jpeg"/><Relationship Id="rId3" Type="http://schemas.openxmlformats.org/officeDocument/2006/relationships/image" Target="../media/image73.png"/><Relationship Id="rId21" Type="http://schemas.openxmlformats.org/officeDocument/2006/relationships/image" Target="../media/image83.png"/><Relationship Id="rId7" Type="http://schemas.microsoft.com/office/2007/relationships/hdphoto" Target="../media/hdphoto35.wdp"/><Relationship Id="rId12" Type="http://schemas.openxmlformats.org/officeDocument/2006/relationships/slide" Target="slide1.xml"/><Relationship Id="rId17" Type="http://schemas.openxmlformats.org/officeDocument/2006/relationships/image" Target="../media/image79.jpeg"/><Relationship Id="rId2" Type="http://schemas.openxmlformats.org/officeDocument/2006/relationships/image" Target="../media/image72.jpeg"/><Relationship Id="rId16" Type="http://schemas.openxmlformats.org/officeDocument/2006/relationships/image" Target="../media/image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microsoft.com/office/2007/relationships/hdphoto" Target="../media/hdphoto36.wdp"/><Relationship Id="rId5" Type="http://schemas.microsoft.com/office/2007/relationships/hdphoto" Target="../media/hdphoto34.wdp"/><Relationship Id="rId15" Type="http://schemas.openxmlformats.org/officeDocument/2006/relationships/slide" Target="slide11.xml"/><Relationship Id="rId10" Type="http://schemas.openxmlformats.org/officeDocument/2006/relationships/image" Target="../media/image78.jpeg"/><Relationship Id="rId19" Type="http://schemas.openxmlformats.org/officeDocument/2006/relationships/image" Target="../media/image81.png"/><Relationship Id="rId4" Type="http://schemas.openxmlformats.org/officeDocument/2006/relationships/image" Target="../media/image74.png"/><Relationship Id="rId9" Type="http://schemas.openxmlformats.org/officeDocument/2006/relationships/image" Target="../media/image77.png"/><Relationship Id="rId1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gif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3.jpeg"/><Relationship Id="rId3" Type="http://schemas.openxmlformats.org/officeDocument/2006/relationships/slide" Target="slide1.xml"/><Relationship Id="rId7" Type="http://schemas.openxmlformats.org/officeDocument/2006/relationships/image" Target="../media/image5.png"/><Relationship Id="rId12" Type="http://schemas.openxmlformats.org/officeDocument/2006/relationships/image" Target="../media/image42.jpeg"/><Relationship Id="rId2" Type="http://schemas.openxmlformats.org/officeDocument/2006/relationships/image" Target="../media/image38.pn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41.jpeg"/><Relationship Id="rId5" Type="http://schemas.microsoft.com/office/2007/relationships/hdphoto" Target="../media/hdphoto2.wdp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3.png"/><Relationship Id="rId9" Type="http://schemas.openxmlformats.org/officeDocument/2006/relationships/image" Target="../media/image39.png"/><Relationship Id="rId14" Type="http://schemas.openxmlformats.org/officeDocument/2006/relationships/image" Target="../media/image4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slide" Target="slide2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7.wdp"/><Relationship Id="rId11" Type="http://schemas.microsoft.com/office/2007/relationships/hdphoto" Target="../media/hdphoto38.wdp"/><Relationship Id="rId5" Type="http://schemas.openxmlformats.org/officeDocument/2006/relationships/image" Target="../media/image97.png"/><Relationship Id="rId10" Type="http://schemas.openxmlformats.org/officeDocument/2006/relationships/image" Target="../media/image98.png"/><Relationship Id="rId4" Type="http://schemas.microsoft.com/office/2007/relationships/hdphoto" Target="../media/hdphoto2.wdp"/><Relationship Id="rId9" Type="http://schemas.microsoft.com/office/2007/relationships/hdphoto" Target="../media/hdphoto26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18.wdp"/><Relationship Id="rId18" Type="http://schemas.openxmlformats.org/officeDocument/2006/relationships/image" Target="../media/image37.png"/><Relationship Id="rId3" Type="http://schemas.openxmlformats.org/officeDocument/2006/relationships/image" Target="../media/image3.png"/><Relationship Id="rId21" Type="http://schemas.microsoft.com/office/2007/relationships/hdphoto" Target="../media/hdphoto39.wdp"/><Relationship Id="rId7" Type="http://schemas.openxmlformats.org/officeDocument/2006/relationships/image" Target="../media/image5.png"/><Relationship Id="rId12" Type="http://schemas.openxmlformats.org/officeDocument/2006/relationships/image" Target="../media/image26.png"/><Relationship Id="rId17" Type="http://schemas.microsoft.com/office/2007/relationships/hdphoto" Target="../media/hdphoto26.wdp"/><Relationship Id="rId2" Type="http://schemas.openxmlformats.org/officeDocument/2006/relationships/image" Target="../media/image1.jpeg"/><Relationship Id="rId16" Type="http://schemas.openxmlformats.org/officeDocument/2006/relationships/image" Target="../media/image3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15.wdp"/><Relationship Id="rId5" Type="http://schemas.openxmlformats.org/officeDocument/2006/relationships/image" Target="../media/image4.png"/><Relationship Id="rId15" Type="http://schemas.microsoft.com/office/2007/relationships/hdphoto" Target="../media/hdphoto19.wdp"/><Relationship Id="rId10" Type="http://schemas.openxmlformats.org/officeDocument/2006/relationships/image" Target="../media/image23.png"/><Relationship Id="rId19" Type="http://schemas.microsoft.com/office/2007/relationships/hdphoto" Target="../media/hdphoto28.wdp"/><Relationship Id="rId4" Type="http://schemas.microsoft.com/office/2007/relationships/hdphoto" Target="../media/hdphoto2.wdp"/><Relationship Id="rId9" Type="http://schemas.openxmlformats.org/officeDocument/2006/relationships/image" Target="../media/image8.png"/><Relationship Id="rId1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emf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" Target="slide1.xml"/><Relationship Id="rId7" Type="http://schemas.microsoft.com/office/2007/relationships/hdphoto" Target="../media/hdphoto29.wdp"/><Relationship Id="rId12" Type="http://schemas.openxmlformats.org/officeDocument/2006/relationships/image" Target="../media/image5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jpeg"/><Relationship Id="rId5" Type="http://schemas.microsoft.com/office/2007/relationships/hdphoto" Target="../media/hdphoto2.wdp"/><Relationship Id="rId10" Type="http://schemas.openxmlformats.org/officeDocument/2006/relationships/image" Target="../media/image54.jpeg"/><Relationship Id="rId4" Type="http://schemas.openxmlformats.org/officeDocument/2006/relationships/image" Target="../media/image3.png"/><Relationship Id="rId9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microsoft.com/office/2007/relationships/hdphoto" Target="../media/hdphoto30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openxmlformats.org/officeDocument/2006/relationships/image" Target="../media/image68.jpeg"/><Relationship Id="rId3" Type="http://schemas.openxmlformats.org/officeDocument/2006/relationships/image" Target="../media/image62.jpeg"/><Relationship Id="rId7" Type="http://schemas.openxmlformats.org/officeDocument/2006/relationships/image" Target="../media/image63.png"/><Relationship Id="rId12" Type="http://schemas.openxmlformats.org/officeDocument/2006/relationships/image" Target="../media/image67.jpeg"/><Relationship Id="rId17" Type="http://schemas.microsoft.com/office/2007/relationships/hdphoto" Target="../media/hdphoto33.wdp"/><Relationship Id="rId2" Type="http://schemas.openxmlformats.org/officeDocument/2006/relationships/image" Target="../media/image61.jpe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6.jpeg"/><Relationship Id="rId5" Type="http://schemas.openxmlformats.org/officeDocument/2006/relationships/image" Target="../media/image3.png"/><Relationship Id="rId15" Type="http://schemas.microsoft.com/office/2007/relationships/hdphoto" Target="../media/hdphoto32.wdp"/><Relationship Id="rId10" Type="http://schemas.openxmlformats.org/officeDocument/2006/relationships/image" Target="../media/image65.jpeg"/><Relationship Id="rId4" Type="http://schemas.openxmlformats.org/officeDocument/2006/relationships/slide" Target="slide1.xml"/><Relationship Id="rId9" Type="http://schemas.openxmlformats.org/officeDocument/2006/relationships/image" Target="../media/image64.jpe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3.goodfon.ru/original/2048x1282/7/74/doroga-polosy-zheltye-neb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12" y="0"/>
            <a:ext cx="9166212" cy="688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290551"/>
              </p:ext>
            </p:extLst>
          </p:nvPr>
        </p:nvGraphicFramePr>
        <p:xfrm>
          <a:off x="1" y="51414"/>
          <a:ext cx="9144000" cy="68065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3443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43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443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443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6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44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443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Picture 2" descr="https://kolesa-uploads.ru/-/883b11ec-028f-400a-b383-8901e342ba80/4-2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15" b="90104" l="55800" r="95100">
                        <a14:foregroundMark x1="69000" y1="48958" x2="77600" y2="67708"/>
                        <a14:foregroundMark x1="77800" y1="58594" x2="76500" y2="54427"/>
                        <a14:foregroundMark x1="80100" y1="74219" x2="79200" y2="74219"/>
                        <a14:foregroundMark x1="78200" y1="74219" x2="66600" y2="77604"/>
                        <a14:foregroundMark x1="64200" y1="71615" x2="71100" y2="65104"/>
                        <a14:foregroundMark x1="66900" y1="63802" x2="63000" y2="71615"/>
                        <a14:foregroundMark x1="66500" y1="62760" x2="69200" y2="45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89" t="10462" r="7110" b="8045"/>
          <a:stretch/>
        </p:blipFill>
        <p:spPr bwMode="auto">
          <a:xfrm>
            <a:off x="7689999" y="1233198"/>
            <a:ext cx="1406551" cy="106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hirurgieomfio.old.usmf.md/wp-content/blogs.dir/109/files/sites/109/2013/10/locatio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.jimcdn.com/app/cms/image/transf/dimension=1920x1024:format=jpg/path/seb4d67f687beceb1/image/i202d4b229809415f/version/1486928470/image.jp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9" b="96387" l="4835" r="93919">
                        <a14:foregroundMark x1="35018" y1="20508" x2="35311" y2="26270"/>
                        <a14:foregroundMark x1="15385" y1="44141" x2="14725" y2="51172"/>
                        <a14:foregroundMark x1="83150" y1="46387" x2="84322" y2="59766"/>
                        <a14:foregroundMark x1="86740" y1="81152" x2="86740" y2="79199"/>
                        <a14:foregroundMark x1="86520" y1="75098" x2="84322" y2="58105"/>
                        <a14:foregroundMark x1="17582" y1="28809" x2="17070" y2="33887"/>
                        <a14:foregroundMark x1="17070" y1="34863" x2="15165" y2="45020"/>
                        <a14:foregroundMark x1="42930" y1="61621" x2="42930" y2="61621"/>
                        <a14:foregroundMark x1="49670" y1="59375" x2="50110" y2="63574"/>
                        <a14:foregroundMark x1="49670" y1="64551" x2="49670" y2="64551"/>
                        <a14:foregroundMark x1="23810" y1="77930" x2="23297" y2="64160"/>
                        <a14:foregroundMark x1="22637" y1="56836" x2="22637" y2="56836"/>
                        <a14:foregroundMark x1="23590" y1="54004" x2="23590" y2="54004"/>
                        <a14:foregroundMark x1="83516" y1="44824" x2="82784" y2="38574"/>
                        <a14:foregroundMark x1="82051" y1="31348" x2="81758" y2="27344"/>
                        <a14:foregroundMark x1="69610" y1="30685" x2="72485" y2="32603"/>
                        <a14:backgroundMark x1="52527" y1="61621" x2="52527" y2="60059"/>
                        <a14:backgroundMark x1="51335" y1="40000" x2="49692" y2="41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7" t="5461" r="3495" b="6158"/>
          <a:stretch/>
        </p:blipFill>
        <p:spPr bwMode="auto">
          <a:xfrm>
            <a:off x="7627987" y="5718618"/>
            <a:ext cx="1573039" cy="113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https://torgeat.ru/goodimg/komus/nakleyki-svetootragayushchie-figurnie-8-sht-tz-15201_l.jp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667" b="55852" l="45333" r="74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6" t="16052" r="19866" b="46875"/>
          <a:stretch/>
        </p:blipFill>
        <p:spPr bwMode="auto">
          <a:xfrm>
            <a:off x="1549878" y="1212470"/>
            <a:ext cx="1483214" cy="10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d.toluna.com/dpolls_images/2018/04/29/4d42440f-86c4-44db-a871-1823464cd5fb.jp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3" b="73221" l="27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120" r="-27691" b="26997"/>
          <a:stretch/>
        </p:blipFill>
        <p:spPr bwMode="auto">
          <a:xfrm>
            <a:off x="3101604" y="87157"/>
            <a:ext cx="1448166" cy="10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awajishima-base.jp/blog/wp/wp-content/uploads/2017/06/001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30" b="94626" l="1316" r="97862">
                        <a14:foregroundMark x1="55592" y1="25000" x2="22533" y2="37500"/>
                        <a14:foregroundMark x1="62089" y1="18458" x2="4934" y2="43341"/>
                        <a14:foregroundMark x1="53947" y1="34112" x2="58553" y2="31659"/>
                        <a14:foregroundMark x1="46299" y1="33879" x2="52220" y2="34813"/>
                        <a14:foregroundMark x1="70066" y1="64486" x2="87007" y2="69042"/>
                        <a14:foregroundMark x1="63569" y1="74650" x2="63569" y2="70794"/>
                        <a14:foregroundMark x1="58717" y1="88551" x2="49178" y2="85514"/>
                        <a14:foregroundMark x1="44984" y1="61565" x2="60033" y2="67640"/>
                        <a14:foregroundMark x1="61595" y1="30023" x2="61020" y2="39720"/>
                        <a14:foregroundMark x1="64145" y1="18925" x2="64145" y2="18925"/>
                        <a14:foregroundMark x1="67845" y1="18224" x2="92105" y2="24182"/>
                        <a14:foregroundMark x1="67681" y1="74883" x2="61266" y2="77453"/>
                        <a14:foregroundMark x1="42599" y1="65421" x2="42599" y2="65421"/>
                        <a14:foregroundMark x1="41365" y1="64953" x2="31497" y2="66706"/>
                        <a14:foregroundMark x1="33059" y1="59463" x2="44243" y2="58411"/>
                        <a14:foregroundMark x1="51563" y1="70794" x2="46957" y2="68575"/>
                        <a14:foregroundMark x1="24260" y1="79439" x2="20148" y2="77570"/>
                        <a14:foregroundMark x1="17599" y1="67874" x2="14556" y2="63551"/>
                        <a14:foregroundMark x1="11020" y1="60164" x2="12664" y2="60164"/>
                        <a14:foregroundMark x1="16118" y1="60164" x2="19655" y2="58762"/>
                        <a14:foregroundMark x1="9128" y1="75117" x2="9128" y2="75117"/>
                        <a14:foregroundMark x1="8141" y1="75117" x2="6579" y2="74650"/>
                        <a14:foregroundMark x1="4852" y1="65654" x2="5099" y2="55841"/>
                        <a14:foregroundMark x1="3865" y1="48364" x2="3207" y2="65421"/>
                        <a14:foregroundMark x1="7072" y1="41822" x2="8306" y2="40888"/>
                        <a14:foregroundMark x1="6579" y1="40654" x2="6086" y2="41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" y="3433331"/>
            <a:ext cx="1483213" cy="109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611" r="-46277"/>
          <a:stretch/>
        </p:blipFill>
        <p:spPr bwMode="auto">
          <a:xfrm>
            <a:off x="3137347" y="3491350"/>
            <a:ext cx="1404664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http://2s2b.ru/upload/normal/0/kirov-zhezl_regulirovschika_zebra-d_dostavka_po_rossii_0.80333100%201517758568.jpe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024" b="96976" l="2667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84" y="1224628"/>
            <a:ext cx="1384766" cy="10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ttp://dor-gost.ru/img/razmetka/pechhod/zheltaya-razmetka-peshekhodnogo-perekhoda.jpg">
            <a:hlinkClick r:id="rId2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21333" y1="39333" x2="21167" y2="48667"/>
                        <a14:foregroundMark x1="40667" y1="37667" x2="39167" y2="61000"/>
                        <a14:foregroundMark x1="26667" y1="14333" x2="26667" y2="14333"/>
                        <a14:foregroundMark x1="49000" y1="31333" x2="50167" y2="61000"/>
                        <a14:foregroundMark x1="58333" y1="49333" x2="57333" y2="31667"/>
                        <a14:foregroundMark x1="67500" y1="35000" x2="68833" y2="57333"/>
                        <a14:foregroundMark x1="60167" y1="68000" x2="60167" y2="68000"/>
                        <a14:foregroundMark x1="79000" y1="33333" x2="78500" y2="5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59" t="7447" r="17990"/>
          <a:stretch/>
        </p:blipFill>
        <p:spPr bwMode="auto">
          <a:xfrm>
            <a:off x="7697746" y="3492002"/>
            <a:ext cx="1404664" cy="10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hlinkClick r:id="rId2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23" r="-10729"/>
          <a:stretch/>
        </p:blipFill>
        <p:spPr bwMode="auto">
          <a:xfrm>
            <a:off x="67295" y="4594190"/>
            <a:ext cx="1452251" cy="110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 descr="https://img.pngio.com/download-bicycle-png-8-free-transparent-png-images-icons-and-road-bike-png-2400_1410.png">
            <a:hlinkClick r:id="rId3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08" b="-10503"/>
          <a:stretch/>
        </p:blipFill>
        <p:spPr bwMode="auto">
          <a:xfrm>
            <a:off x="1519546" y="82786"/>
            <a:ext cx="1472039" cy="104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clipart-best.com/img/book/book-clip-art-27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319" y="3476136"/>
            <a:ext cx="1417931" cy="110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school24.edummr.ru/wp-content/uploads/2017/12/%D0%BA%D1%83%D0%B1%D0%BE%D0%BA-1024x890.png">
            <a:hlinkClick r:id="rId3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44" r="-9724"/>
          <a:stretch/>
        </p:blipFill>
        <p:spPr bwMode="auto">
          <a:xfrm flipH="1">
            <a:off x="7689999" y="4613445"/>
            <a:ext cx="1388059" cy="10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8" descr="https://osmastore.com/wp-content/uploads/2018/04/nf_000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65" name="Picture 41" descr="C:\Users\Goliaf\Downloads\nf_00037.jpg">
            <a:hlinkClick r:id="rId3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5000" b="82786" l="8683" r="98049">
                        <a14:foregroundMark x1="16780" y1="43571" x2="19512" y2="55714"/>
                        <a14:backgroundMark x1="12976" y1="43357" x2="13854" y2="48143"/>
                        <a14:backgroundMark x1="14927" y1="46571" x2="16780" y2="53929"/>
                        <a14:backgroundMark x1="53463" y1="82786" x2="53463" y2="82786"/>
                        <a14:backgroundMark x1="11415" y1="41571" x2="13854" y2="49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317" t="18353" r="-26366" b="15657"/>
          <a:stretch/>
        </p:blipFill>
        <p:spPr bwMode="auto">
          <a:xfrm>
            <a:off x="154855" y="5800696"/>
            <a:ext cx="1444364" cy="98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https://xn--b1arjdngb.xn--p1ai/upload/iblock/6a8/1.23.jpg">
            <a:hlinkClick r:id="rId3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2875" b="99500" l="0" r="100000">
                        <a14:foregroundMark x1="40500" y1="63125" x2="42125" y2="70000"/>
                        <a14:foregroundMark x1="33625" y1="52875" x2="33625" y2="52875"/>
                        <a14:foregroundMark x1="56750" y1="53375" x2="83250" y2="80250"/>
                        <a14:foregroundMark x1="85375" y1="85875" x2="22000" y2="82000"/>
                        <a14:foregroundMark x1="19500" y1="75625" x2="45625" y2="31875"/>
                        <a14:foregroundMark x1="52875" y1="34500" x2="73000" y2="55500"/>
                        <a14:foregroundMark x1="54125" y1="73375" x2="29750" y2="55875"/>
                        <a14:foregroundMark x1="58375" y1="47750" x2="43500" y2="63125"/>
                        <a14:foregroundMark x1="53250" y1="58000" x2="53250" y2="58000"/>
                        <a14:foregroundMark x1="66500" y1="76000" x2="23750" y2="72125"/>
                        <a14:foregroundMark x1="50750" y1="38750" x2="58875" y2="49000"/>
                        <a14:foregroundMark x1="73000" y1="78125" x2="41250" y2="70000"/>
                        <a14:foregroundMark x1="73000" y1="74250" x2="48125" y2="61875"/>
                        <a14:foregroundMark x1="33125" y1="51250" x2="48625" y2="56375"/>
                        <a14:foregroundMark x1="21250" y1="69125" x2="34875" y2="64000"/>
                        <a14:foregroundMark x1="47750" y1="54125" x2="47750" y2="54125"/>
                        <a14:foregroundMark x1="64000" y1="78625" x2="39625" y2="77750"/>
                        <a14:foregroundMark x1="39125" y1="45250" x2="52000" y2="51625"/>
                        <a14:foregroundMark x1="59231" y1="60769" x2="62692" y2="60000"/>
                        <a14:foregroundMark x1="47670" y1="26882" x2="55197" y2="33692"/>
                        <a14:foregroundMark x1="49104" y1="21864" x2="53405" y2="30108"/>
                        <a14:foregroundMark x1="68459" y1="55197" x2="74194" y2="64875"/>
                        <a14:foregroundMark x1="54839" y1="60215" x2="46595" y2="59857"/>
                        <a14:foregroundMark x1="19355" y1="82796" x2="35125" y2="74194"/>
                        <a14:foregroundMark x1="25448" y1="81362" x2="13262" y2="80645"/>
                        <a14:foregroundMark x1="32258" y1="73118" x2="37276" y2="61649"/>
                        <a14:foregroundMark x1="56631" y1="60573" x2="58423" y2="54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621" r="-12619" b="8367"/>
          <a:stretch/>
        </p:blipFill>
        <p:spPr bwMode="auto">
          <a:xfrm>
            <a:off x="4596563" y="4609055"/>
            <a:ext cx="1424562" cy="103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s://img.favpng.com/1/11/7/pencil-stationery-paintbrush-png-favpng-svAyagkjiL6TMKTS9gSs9e0hA.jpg">
            <a:hlinkClick r:id="rId4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15488" y1="42276" x2="10366" y2="29268"/>
                        <a14:foregroundMark x1="18659" y1="41463" x2="9512" y2="27236"/>
                        <a14:foregroundMark x1="17805" y1="38347" x2="10000" y2="25474"/>
                        <a14:foregroundMark x1="11341" y1="25881" x2="20122" y2="44715"/>
                        <a14:foregroundMark x1="4024" y1="19106" x2="4024" y2="19106"/>
                        <a14:foregroundMark x1="8415" y1="22493" x2="3902" y2="18428"/>
                        <a14:foregroundMark x1="35610" y1="5827" x2="37195" y2="10705"/>
                        <a14:foregroundMark x1="34878" y1="14499" x2="31463" y2="28320"/>
                        <a14:foregroundMark x1="37439" y1="14092" x2="36463" y2="21545"/>
                        <a14:foregroundMark x1="36341" y1="25068" x2="36098" y2="26694"/>
                        <a14:foregroundMark x1="37805" y1="14092" x2="36463" y2="24119"/>
                        <a14:foregroundMark x1="77683" y1="25339" x2="77683" y2="25339"/>
                        <a14:foregroundMark x1="56463" y1="20054" x2="56463" y2="20054"/>
                        <a14:backgroundMark x1="13780" y1="28455" x2="13780" y2="28455"/>
                        <a14:backgroundMark x1="38537" y1="23035" x2="38537" y2="23035"/>
                        <a14:backgroundMark x1="38171" y1="22629" x2="38171" y2="22629"/>
                        <a14:backgroundMark x1="38537" y1="18699" x2="38537" y2="18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027" r="-5817"/>
          <a:stretch/>
        </p:blipFill>
        <p:spPr bwMode="auto">
          <a:xfrm>
            <a:off x="1602883" y="4629107"/>
            <a:ext cx="1408361" cy="107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.mycdn.me/i?r=AzEPZsRbOZEKgBhR0XGMT1RkwaILAYwHdD2VZ1Vgg2yL7aaKTM5SRkZCeTgDn6uOyic">
            <a:hlinkClick r:id="rId4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25070" b="93838" l="9668" r="95020">
                        <a14:foregroundMark x1="47559" y1="32773" x2="52246" y2="32773"/>
                        <a14:foregroundMark x1="39648" y1="38655" x2="51172" y2="36975"/>
                        <a14:foregroundMark x1="63574" y1="38936" x2="60840" y2="40616"/>
                        <a14:foregroundMark x1="66504" y1="49580" x2="64648" y2="51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15914" r="5008"/>
          <a:stretch/>
        </p:blipFill>
        <p:spPr bwMode="auto">
          <a:xfrm>
            <a:off x="6097434" y="84797"/>
            <a:ext cx="1499536" cy="103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mirraskraski.ru/img/razdel/cars.png">
            <a:hlinkClick r:id="rId4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/>
          <a:stretch/>
        </p:blipFill>
        <p:spPr bwMode="auto">
          <a:xfrm>
            <a:off x="7654696" y="153316"/>
            <a:ext cx="1489304" cy="89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7.pngwing.com/pngs/77/990/png-transparent-traffic-light-traffic-light-street-light-pedestrian-sticker.png">
            <a:hlinkClick r:id="rId5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1" cstate="print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0" b="100000" l="0" r="99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245" r="-39837"/>
          <a:stretch/>
        </p:blipFill>
        <p:spPr bwMode="auto">
          <a:xfrm>
            <a:off x="67295" y="1275474"/>
            <a:ext cx="1408361" cy="98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ds04.infourok.ru/uploads/ex/006b/000fcb62-7eee4c67/6/img4.jpg">
            <a:hlinkClick r:id="rId5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4" cstate="print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2083" b="76250" l="21875" r="80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86" r="11565" b="22523"/>
          <a:stretch/>
        </p:blipFill>
        <p:spPr bwMode="auto">
          <a:xfrm>
            <a:off x="67295" y="2342929"/>
            <a:ext cx="1408361" cy="108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>
            <a:hlinkClick r:id="rId56" action="ppaction://hlinksldjump"/>
          </p:cNvPr>
          <p:cNvPicPr>
            <a:picLocks noChangeAspect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5206" r="6422" b="5181"/>
          <a:stretch/>
        </p:blipFill>
        <p:spPr>
          <a:xfrm>
            <a:off x="6132197" y="2348879"/>
            <a:ext cx="1460152" cy="1077521"/>
          </a:xfrm>
          <a:prstGeom prst="rect">
            <a:avLst/>
          </a:prstGeom>
        </p:spPr>
      </p:pic>
      <p:pic>
        <p:nvPicPr>
          <p:cNvPr id="1047" name="Picture 23" descr="C:\Users\Goliaf\Downloads\NL16-BU0004_2.jpg">
            <a:hlinkClick r:id="rId5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4600" b="96422" l="4149" r="94681">
                        <a14:foregroundMark x1="87021" y1="74617" x2="85638" y2="73083"/>
                        <a14:foregroundMark x1="86915" y1="69676" x2="86489" y2="69676"/>
                        <a14:foregroundMark x1="67872" y1="68313" x2="66277" y2="69165"/>
                        <a14:foregroundMark x1="76277" y1="50767" x2="76277" y2="50767"/>
                        <a14:backgroundMark x1="44255" y1="37308" x2="44574" y2="39523"/>
                        <a14:backgroundMark x1="54681" y1="36797" x2="55000" y2="41738"/>
                        <a14:backgroundMark x1="54681" y1="42589" x2="55000" y2="45145"/>
                        <a14:backgroundMark x1="54894" y1="46337" x2="54894" y2="46337"/>
                        <a14:backgroundMark x1="54894" y1="48211" x2="54894" y2="48211"/>
                        <a14:backgroundMark x1="77766" y1="51959" x2="77128" y2="51618"/>
                        <a14:backgroundMark x1="76383" y1="52811" x2="76809" y2="51448"/>
                        <a14:backgroundMark x1="75319" y1="52811" x2="75532" y2="50937"/>
                        <a14:backgroundMark x1="89043" y1="68825" x2="87128" y2="68825"/>
                        <a14:backgroundMark x1="89894" y1="75809" x2="88511" y2="74276"/>
                        <a14:backgroundMark x1="85745" y1="69165" x2="85319" y2="69165"/>
                        <a14:backgroundMark x1="78511" y1="79046" x2="80426" y2="74276"/>
                        <a14:backgroundMark x1="77128" y1="72572" x2="75319" y2="71891"/>
                        <a14:backgroundMark x1="66064" y1="68995" x2="65106" y2="68143"/>
                        <a14:backgroundMark x1="68830" y1="66099" x2="67872" y2="65247"/>
                        <a14:backgroundMark x1="26915" y1="53833" x2="27979" y2="55877"/>
                        <a14:backgroundMark x1="37979" y1="55877" x2="36809" y2="54003"/>
                        <a14:backgroundMark x1="28617" y1="84668" x2="28085" y2="83475"/>
                        <a14:backgroundMark x1="31170" y1="81772" x2="30000" y2="80920"/>
                        <a14:backgroundMark x1="31277" y1="77342" x2="30319" y2="76491"/>
                        <a14:backgroundMark x1="31915" y1="74446" x2="31915" y2="74446"/>
                        <a14:backgroundMark x1="30851" y1="75128" x2="30851" y2="75128"/>
                        <a14:backgroundMark x1="26489" y1="85520" x2="26489" y2="85520"/>
                        <a14:backgroundMark x1="25957" y1="86371" x2="26702" y2="87394"/>
                        <a14:backgroundMark x1="25745" y1="87053" x2="25638" y2="88416"/>
                        <a14:backgroundMark x1="29043" y1="86371" x2="28617" y2="85179"/>
                        <a14:backgroundMark x1="23830" y1="88586" x2="23298" y2="87734"/>
                        <a14:backgroundMark x1="54681" y1="34923" x2="54681" y2="34923"/>
                        <a14:backgroundMark x1="70745" y1="33901" x2="70745" y2="3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" t="-8846" b="1"/>
          <a:stretch/>
        </p:blipFill>
        <p:spPr bwMode="auto">
          <a:xfrm>
            <a:off x="4605513" y="2375012"/>
            <a:ext cx="1532400" cy="106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https://i.pinimg.com/originals/e9/2c/74/e92c7414257dab5238e49efbeb35c580.jpg">
            <a:hlinkClick r:id="rId6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10000" b="90000" l="1250" r="90000">
                        <a14:foregroundMark x1="37917" y1="86667" x2="37917" y2="86667"/>
                        <a14:foregroundMark x1="51250" y1="85000" x2="51250" y2="85000"/>
                        <a14:foregroundMark x1="49306" y1="83704" x2="49306" y2="83704"/>
                        <a14:foregroundMark x1="48611" y1="83519" x2="48611" y2="83519"/>
                        <a14:foregroundMark x1="62361" y1="78519" x2="62361" y2="78519"/>
                        <a14:backgroundMark x1="17639" y1="77222" x2="18056" y2="83519"/>
                        <a14:backgroundMark x1="8056" y1="74815" x2="8056" y2="74815"/>
                        <a14:backgroundMark x1="28611" y1="75000" x2="28611" y2="75000"/>
                        <a14:backgroundMark x1="55000" y1="75926" x2="55000" y2="75926"/>
                        <a14:backgroundMark x1="74722" y1="74444" x2="74722" y2="74444"/>
                        <a14:backgroundMark x1="65972" y1="83704" x2="65972" y2="83704"/>
                        <a14:backgroundMark x1="43611" y1="77222" x2="43611" y2="77222"/>
                        <a14:backgroundMark x1="47500" y1="84444" x2="46944" y2="82593"/>
                        <a14:backgroundMark x1="20417" y1="72407" x2="21528" y2="76296"/>
                        <a14:backgroundMark x1="35972" y1="75370" x2="35972" y2="8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56" r="19256" b="10991"/>
          <a:stretch/>
        </p:blipFill>
        <p:spPr bwMode="auto">
          <a:xfrm>
            <a:off x="6107032" y="1195153"/>
            <a:ext cx="1512167" cy="107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https://c7.hotpng.com/preview/840/621/198/cartoon-child-illustration-cartoon-children.jpg">
            <a:hlinkClick r:id="rId6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5" cstate="print">
            <a:extLst>
              <a:ext uri="{BEBA8EAE-BF5A-486C-A8C5-ECC9F3942E4B}">
                <a14:imgProps xmlns:a14="http://schemas.microsoft.com/office/drawing/2010/main">
                  <a14:imgLayer r:embed="rId66">
                    <a14:imgEffect>
                      <a14:backgroundRemoval t="9974" b="91864" l="7500" r="90000">
                        <a14:foregroundMark x1="45375" y1="38145" x2="48875" y2="38408"/>
                        <a14:foregroundMark x1="17625" y1="86789" x2="13625" y2="85302"/>
                        <a14:foregroundMark x1="10625" y1="86089" x2="12875" y2="86964"/>
                        <a14:foregroundMark x1="26875" y1="87752" x2="26875" y2="87752"/>
                        <a14:foregroundMark x1="26250" y1="89239" x2="14750" y2="87752"/>
                        <a14:foregroundMark x1="27125" y1="86439" x2="27125" y2="87577"/>
                        <a14:foregroundMark x1="29250" y1="86614" x2="28125" y2="87927"/>
                        <a14:foregroundMark x1="18250" y1="82677" x2="18250" y2="82677"/>
                        <a14:foregroundMark x1="78250" y1="69991" x2="81500" y2="71129"/>
                        <a14:foregroundMark x1="82000" y1="71129" x2="84125" y2="76290"/>
                        <a14:foregroundMark x1="85250" y1="76465" x2="86125" y2="80402"/>
                        <a14:foregroundMark x1="83375" y1="81890" x2="80625" y2="81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519" t="10366" r="-18783" b="10081"/>
          <a:stretch/>
        </p:blipFill>
        <p:spPr bwMode="auto">
          <a:xfrm flipH="1">
            <a:off x="1565958" y="5762109"/>
            <a:ext cx="1402857" cy="104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tatic.dochkisinochki.ru/upload/_catalog/22/6a/ca/GL000336308_001.JPG">
            <a:hlinkClick r:id="rId6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280" b="97015" l="300" r="100000">
                        <a14:foregroundMark x1="5000" y1="45989" x2="5000" y2="45989"/>
                        <a14:foregroundMark x1="11200" y1="72108" x2="11200" y2="72108"/>
                        <a14:foregroundMark x1="18100" y1="55970" x2="18100" y2="55970"/>
                        <a14:foregroundMark x1="25100" y1="43750" x2="25100" y2="43750"/>
                        <a14:foregroundMark x1="25100" y1="43750" x2="25100" y2="43750"/>
                        <a14:foregroundMark x1="42600" y1="38153" x2="42600" y2="38153"/>
                        <a14:foregroundMark x1="35500" y1="49440" x2="35500" y2="49440"/>
                        <a14:foregroundMark x1="44900" y1="80410" x2="44900" y2="80410"/>
                        <a14:foregroundMark x1="54500" y1="82929" x2="54500" y2="82929"/>
                        <a14:foregroundMark x1="62400" y1="80877" x2="62400" y2="80877"/>
                        <a14:foregroundMark x1="62400" y1="80877" x2="62400" y2="80877"/>
                        <a14:foregroundMark x1="87700" y1="71455" x2="87700" y2="71455"/>
                        <a14:foregroundMark x1="66400" y1="44403" x2="66400" y2="42817"/>
                        <a14:foregroundMark x1="77800" y1="31716" x2="73600" y2="33116"/>
                        <a14:foregroundMark x1="87900" y1="27332" x2="87900" y2="27332"/>
                        <a14:foregroundMark x1="71400" y1="26119" x2="71400" y2="26119"/>
                        <a14:foregroundMark x1="83200" y1="25653" x2="94100" y2="27985"/>
                        <a14:foregroundMark x1="43100" y1="16698" x2="48800" y2="21735"/>
                        <a14:foregroundMark x1="47800" y1="43284" x2="50300" y2="46269"/>
                        <a14:foregroundMark x1="64400" y1="58955" x2="68600" y2="60541"/>
                        <a14:foregroundMark x1="68600" y1="60541" x2="68600" y2="60541"/>
                        <a14:foregroundMark x1="83000" y1="54104" x2="87500" y2="55970"/>
                        <a14:foregroundMark x1="25800" y1="41138" x2="24300" y2="45522"/>
                        <a14:foregroundMark x1="28800" y1="46455" x2="29500" y2="48134"/>
                        <a14:foregroundMark x1="71900" y1="25187" x2="70400" y2="27799"/>
                        <a14:foregroundMark x1="22300" y1="61940" x2="20900" y2="62407"/>
                        <a14:foregroundMark x1="20900" y1="62407" x2="20900" y2="62407"/>
                        <a14:foregroundMark x1="30300" y1="70522" x2="30500" y2="72854"/>
                        <a14:backgroundMark x1="41900" y1="34049" x2="41900" y2="34049"/>
                        <a14:backgroundMark x1="45400" y1="37500" x2="45400" y2="37500"/>
                        <a14:backgroundMark x1="15700" y1="54291" x2="15700" y2="54291"/>
                        <a14:backgroundMark x1="14200" y1="70056" x2="14200" y2="70056"/>
                        <a14:backgroundMark x1="12700" y1="31250" x2="12700" y2="31250"/>
                        <a14:backgroundMark x1="69900" y1="22201" x2="69900" y2="22201"/>
                        <a14:backgroundMark x1="51600" y1="81623" x2="51600" y2="81623"/>
                        <a14:backgroundMark x1="28300" y1="71922" x2="28300" y2="71922"/>
                        <a14:backgroundMark x1="69600" y1="44216" x2="69600" y2="44216"/>
                        <a14:backgroundMark x1="64900" y1="57556" x2="64900" y2="57556"/>
                        <a14:backgroundMark x1="49800" y1="19216" x2="49800" y2="19216"/>
                        <a14:backgroundMark x1="59700" y1="24067" x2="59700" y2="24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53"/>
          <a:stretch/>
        </p:blipFill>
        <p:spPr bwMode="auto">
          <a:xfrm>
            <a:off x="3098139" y="1196752"/>
            <a:ext cx="1451631" cy="106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i1.wp.com/xn--j1ahfl.xn--p1ai/data/edu/images/6134_e.png">
            <a:hlinkClick r:id="rId7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0" b="100000" l="0" r="100000">
                        <a14:backgroundMark x1="40569" y1="6745" x2="44910" y2="8065"/>
                        <a14:backgroundMark x1="31737" y1="9238" x2="53293" y2="7625"/>
                        <a14:backgroundMark x1="63174" y1="10557" x2="69162" y2="14663"/>
                        <a14:backgroundMark x1="66617" y1="13490" x2="64371" y2="19648"/>
                        <a14:backgroundMark x1="63623" y1="21848" x2="63623" y2="21848"/>
                        <a14:backgroundMark x1="86527" y1="16422" x2="93713" y2="20528"/>
                        <a14:backgroundMark x1="86976" y1="18035" x2="83084" y2="15543"/>
                        <a14:backgroundMark x1="82335" y1="15103" x2="80988" y2="14663"/>
                        <a14:backgroundMark x1="80539" y1="14223" x2="78892" y2="13930"/>
                        <a14:backgroundMark x1="74701" y1="75513" x2="87874" y2="73900"/>
                        <a14:backgroundMark x1="62725" y1="65103" x2="66617" y2="67595"/>
                        <a14:backgroundMark x1="61826" y1="60997" x2="60180" y2="53079"/>
                        <a14:backgroundMark x1="51647" y1="54692" x2="48204" y2="54692"/>
                        <a14:backgroundMark x1="60180" y1="51760" x2="60180" y2="51760"/>
                        <a14:backgroundMark x1="33832" y1="94721" x2="27395" y2="88856"/>
                        <a14:backgroundMark x1="13772" y1="64663" x2="3593" y2="64663"/>
                        <a14:backgroundMark x1="68263" y1="68035" x2="68263" y2="68035"/>
                        <a14:backgroundMark x1="7784" y1="19648" x2="11677" y2="17155"/>
                        <a14:backgroundMark x1="8683" y1="22581" x2="8683" y2="22581"/>
                        <a14:backgroundMark x1="44012" y1="54252" x2="44012" y2="54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776" r="-13809" b="4731"/>
          <a:stretch/>
        </p:blipFill>
        <p:spPr bwMode="auto">
          <a:xfrm>
            <a:off x="3034002" y="4613445"/>
            <a:ext cx="1528742" cy="110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img2.freepng.ru/20180713/osi/kisspng-vocational-training-neufchtel-neufchtel-profes-boussole-5b485ab7d5fb94.9898962315314684718765.jpg">
            <a:hlinkClick r:id="rId73" action="ppaction://hlinksldjump"/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BEBA8EAE-BF5A-486C-A8C5-ECC9F3942E4B}">
                <a14:imgProps xmlns:a14="http://schemas.microsoft.com/office/drawing/2010/main">
                  <a14:imgLayer r:embed="rId75">
                    <a14:imgEffect>
                      <a14:backgroundRemoval t="0" b="100000" l="0" r="99778">
                        <a14:foregroundMark x1="9222" y1="81143" x2="10778" y2="84143"/>
                        <a14:foregroundMark x1="88667" y1="80286" x2="82000" y2="87571"/>
                        <a14:foregroundMark x1="78667" y1="12714" x2="84556" y2="12714"/>
                        <a14:foregroundMark x1="76222" y1="9571" x2="71333" y2="6143"/>
                        <a14:foregroundMark x1="69444" y1="10714" x2="72444" y2="11714"/>
                        <a14:foregroundMark x1="58444" y1="6571" x2="46333" y2="5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789038"/>
            <a:ext cx="1317006" cy="10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a/a2/Nuvola_apps_kview.svg/1200px-Nuvola_apps_kview.svg.png">
            <a:hlinkClick r:id="rId7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5" b="14276"/>
          <a:stretch/>
        </p:blipFill>
        <p:spPr bwMode="auto">
          <a:xfrm>
            <a:off x="1588726" y="2397521"/>
            <a:ext cx="1445276" cy="102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w7.pngwing.com/pngs/369/127/png-transparent-flower-tropical-orange-symmetry-flower.png">
            <a:hlinkClick r:id="rId7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9" cstate="print">
            <a:extLst>
              <a:ext uri="{BEBA8EAE-BF5A-486C-A8C5-ECC9F3942E4B}">
                <a14:imgProps xmlns:a14="http://schemas.microsoft.com/office/drawing/2010/main">
                  <a14:imgLayer r:embed="rId80">
                    <a14:imgEffect>
                      <a14:backgroundRemoval t="0" b="100000" l="0" r="998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0872" r="-18722"/>
          <a:stretch/>
        </p:blipFill>
        <p:spPr bwMode="auto">
          <a:xfrm>
            <a:off x="1519106" y="3480287"/>
            <a:ext cx="1519546" cy="112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4" descr="https://www.kindpng.com/picc/m/186-1863401_clipart-of-sun-blue-moon-full-and-ash.pn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Goliaf\Downloads\186-1863401_clipart-of-sun-blue-moon-full-and-ash.png">
            <a:hlinkClick r:id="rId8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2" cstate="print">
            <a:extLst>
              <a:ext uri="{BEBA8EAE-BF5A-486C-A8C5-ECC9F3942E4B}">
                <a14:imgProps xmlns:a14="http://schemas.microsoft.com/office/drawing/2010/main">
                  <a14:imgLayer r:embed="rId83">
                    <a14:imgEffect>
                      <a14:backgroundRemoval t="132" b="98151" l="233" r="977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4376"/>
          <a:stretch/>
        </p:blipFill>
        <p:spPr bwMode="auto">
          <a:xfrm>
            <a:off x="7671528" y="2342928"/>
            <a:ext cx="1472472" cy="113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w7.pngwing.com/pngs/28/290/png-transparent-green-3d-question-mark-symbol-question-mark-question-mark-angle-text-sign.png">
            <a:hlinkClick r:id="rId8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5" cstate="print">
            <a:extLst>
              <a:ext uri="{BEBA8EAE-BF5A-486C-A8C5-ECC9F3942E4B}">
                <a14:imgProps xmlns:a14="http://schemas.microsoft.com/office/drawing/2010/main">
                  <a14:imgLayer r:embed="rId86">
                    <a14:imgEffect>
                      <a14:backgroundRemoval t="0" b="100000" l="6196" r="94348">
                        <a14:backgroundMark x1="40761" y1="91837" x2="42935" y2="94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3094"/>
          <a:stretch/>
        </p:blipFill>
        <p:spPr bwMode="auto">
          <a:xfrm>
            <a:off x="6174489" y="3476136"/>
            <a:ext cx="1424562" cy="10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thumbs.dreamstime.com/b/%D0%BE%D0%B1%D0%B9%D1%82%D0%B5-%D1%86%D0%B2%D0%B5%D1%82%D1%8B-%D0%BF%D0%B5%D1%87%D0%B0%D1%82%D0%B8-28701263.jpg">
            <a:hlinkClick r:id="rId8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8" cstate="print">
            <a:extLst>
              <a:ext uri="{BEBA8EAE-BF5A-486C-A8C5-ECC9F3942E4B}">
                <a14:imgProps xmlns:a14="http://schemas.microsoft.com/office/drawing/2010/main">
                  <a14:imgLayer r:embed="rId89">
                    <a14:imgEffect>
                      <a14:backgroundRemoval t="0" b="68889" l="20000" r="83875">
                        <a14:foregroundMark x1="32875" y1="32063" x2="32875" y2="32063"/>
                        <a14:foregroundMark x1="32875" y1="52698" x2="32875" y2="52698"/>
                        <a14:foregroundMark x1="41875" y1="38889" x2="41875" y2="38889"/>
                        <a14:foregroundMark x1="40875" y1="49365" x2="40875" y2="49365"/>
                        <a14:foregroundMark x1="32500" y1="64603" x2="32500" y2="64603"/>
                        <a14:foregroundMark x1="60250" y1="55714" x2="60250" y2="55714"/>
                        <a14:foregroundMark x1="61000" y1="63333" x2="61000" y2="63333"/>
                        <a14:foregroundMark x1="59000" y1="49683" x2="57250" y2="53175"/>
                        <a14:foregroundMark x1="70625" y1="37302" x2="71500" y2="39524"/>
                        <a14:foregroundMark x1="68625" y1="49048" x2="68625" y2="49048"/>
                        <a14:foregroundMark x1="59375" y1="20000" x2="59375" y2="20000"/>
                        <a14:foregroundMark x1="60625" y1="31270" x2="60625" y2="31270"/>
                        <a14:foregroundMark x1="70500" y1="6508" x2="70500" y2="6508"/>
                        <a14:foregroundMark x1="69750" y1="16032" x2="69750" y2="16032"/>
                        <a14:foregroundMark x1="42000" y1="6032" x2="42000" y2="6032"/>
                        <a14:foregroundMark x1="41875" y1="17302" x2="41875" y2="17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88" t="9058" r="15555" b="31283"/>
          <a:stretch/>
        </p:blipFill>
        <p:spPr bwMode="auto">
          <a:xfrm>
            <a:off x="6111193" y="4625888"/>
            <a:ext cx="1503843" cy="10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itsmybike.ru/upload/iblock/29b/29befdfe44472202a314c109cc689f89.jpg">
            <a:hlinkClick r:id="rId9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1" cstate="print">
            <a:extLst>
              <a:ext uri="{BEBA8EAE-BF5A-486C-A8C5-ECC9F3942E4B}">
                <a14:imgProps xmlns:a14="http://schemas.microsoft.com/office/drawing/2010/main">
                  <a14:imgLayer r:embed="rId9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1989" r="-10846" b="6370"/>
          <a:stretch/>
        </p:blipFill>
        <p:spPr bwMode="auto">
          <a:xfrm>
            <a:off x="4602677" y="87157"/>
            <a:ext cx="1504355" cy="110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w7.pngwing.com/pngs/759/294/png-transparent-tree-drawing-shrub-animal-tree-leaf-branch-animal.png">
            <a:hlinkClick r:id="rId9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4" cstate="print">
            <a:extLst>
              <a:ext uri="{BEBA8EAE-BF5A-486C-A8C5-ECC9F3942E4B}">
                <a14:imgProps xmlns:a14="http://schemas.microsoft.com/office/drawing/2010/main">
                  <a14:imgLayer r:embed="rId95">
                    <a14:imgEffect>
                      <a14:backgroundRemoval t="9900" b="89975" l="4457" r="93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783" t="5354" r="1034" b="7678"/>
          <a:stretch/>
        </p:blipFill>
        <p:spPr bwMode="auto">
          <a:xfrm>
            <a:off x="6137913" y="5776941"/>
            <a:ext cx="1461138" cy="105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https://www.re-store.ru/upload/resize_cache/iblock/d6f/1000_1000_0/d6fc338d10dfdb3372ce55bfce6600bf.jpg">
            <a:hlinkClick r:id="rId9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7" cstate="print">
            <a:extLst>
              <a:ext uri="{BEBA8EAE-BF5A-486C-A8C5-ECC9F3942E4B}">
                <a14:imgProps xmlns:a14="http://schemas.microsoft.com/office/drawing/2010/main">
                  <a14:imgLayer r:embed="rId98">
                    <a14:imgEffect>
                      <a14:backgroundRemoval t="1742" b="95210" l="8800" r="9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3" r="7993" b="4427"/>
          <a:stretch/>
        </p:blipFill>
        <p:spPr bwMode="auto">
          <a:xfrm>
            <a:off x="3101604" y="2397521"/>
            <a:ext cx="1418503" cy="10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7" descr="https://rybcrp.ru/wp-content/uploads/2019/04/emergency-call-filled-outline-icon-medicine-vector-17790847-1.jpg">
            <a:hlinkClick r:id="rId9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0" cstate="print">
            <a:extLst>
              <a:ext uri="{BEBA8EAE-BF5A-486C-A8C5-ECC9F3942E4B}">
                <a14:imgProps xmlns:a14="http://schemas.microsoft.com/office/drawing/2010/main">
                  <a14:imgLayer r:embed="rId101">
                    <a14:imgEffect>
                      <a14:backgroundRemoval t="4449" b="98989" l="3700" r="99300">
                        <a14:foregroundMark x1="56700" y1="20020" x2="76200" y2="29626"/>
                        <a14:foregroundMark x1="83200" y1="43883" x2="89100" y2="35794"/>
                        <a14:foregroundMark x1="90300" y1="28615" x2="91000" y2="32760"/>
                        <a14:foregroundMark x1="49700" y1="20526" x2="47500" y2="28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101" t="3929" r="-7532" b="6192"/>
          <a:stretch/>
        </p:blipFill>
        <p:spPr bwMode="auto">
          <a:xfrm>
            <a:off x="4611871" y="5721198"/>
            <a:ext cx="1453807" cy="11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66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6" t="53478" r="12011" b="10435"/>
          <a:stretch/>
        </p:blipFill>
        <p:spPr bwMode="auto">
          <a:xfrm>
            <a:off x="4414396" y="5453880"/>
            <a:ext cx="3181940" cy="11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99792" y="5405653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3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s://ds05.infourok.ru/uploads/ex/0ef2/000f9f51-60020e31/hello_html_m4340c7b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 b="-190"/>
          <a:stretch/>
        </p:blipFill>
        <p:spPr bwMode="auto">
          <a:xfrm>
            <a:off x="3897777" y="5589240"/>
            <a:ext cx="4994703" cy="11521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61216" y="1250176"/>
            <a:ext cx="1846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Движение на велосипедах запрещено</a:t>
            </a:r>
            <a:endParaRPr lang="ru-RU" sz="1600" b="1" dirty="0"/>
          </a:p>
        </p:txBody>
      </p:sp>
      <p:pic>
        <p:nvPicPr>
          <p:cNvPr id="1026" name="Picture 2" descr="https://upload.wikimedia.org/wikipedia/commons/thumb/7/71/3.9_Russian_road_sign.svg/150px-3.9_Russian_road_sig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90" y="1244741"/>
            <a:ext cx="816107" cy="81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krd-zakon.ru/wp-content/uploads/2020/11/3526688576e8fd0e8ae0660d7dd67cf9-300x245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2449" l="13000" r="85000">
                        <a14:foregroundMark x1="46333" y1="20000" x2="35667" y2="37959"/>
                        <a14:foregroundMark x1="56333" y1="55510" x2="57667" y2="47347"/>
                        <a14:foregroundMark x1="64333" y1="59184" x2="64333" y2="59184"/>
                        <a14:foregroundMark x1="56333" y1="55510" x2="49667" y2="60000"/>
                        <a14:foregroundMark x1="51000" y1="38367" x2="49667" y2="40408"/>
                        <a14:foregroundMark x1="44333" y1="46122" x2="41000" y2="51837"/>
                        <a14:foregroundMark x1="44667" y1="58367" x2="40333" y2="65306"/>
                        <a14:foregroundMark x1="48667" y1="64898" x2="45667" y2="62041"/>
                        <a14:foregroundMark x1="37000" y1="56735" x2="37000" y2="56735"/>
                        <a14:foregroundMark x1="41000" y1="50204" x2="39333" y2="47347"/>
                        <a14:foregroundMark x1="63333" y1="61224" x2="59667" y2="57143"/>
                        <a14:foregroundMark x1="51000" y1="51837" x2="46667" y2="49796"/>
                        <a14:foregroundMark x1="54333" y1="48571" x2="52000" y2="48571"/>
                        <a14:foregroundMark x1="49000" y1="29796" x2="53333" y2="35510"/>
                        <a14:foregroundMark x1="64333" y1="68571" x2="31000" y2="66531"/>
                        <a14:foregroundMark x1="33333" y1="62041" x2="49000" y2="26122"/>
                        <a14:foregroundMark x1="51333" y1="31020" x2="67333" y2="66531"/>
                        <a14:foregroundMark x1="73333" y1="69388" x2="45667" y2="51429"/>
                        <a14:foregroundMark x1="51000" y1="20816" x2="64333" y2="53878"/>
                        <a14:foregroundMark x1="69000" y1="60000" x2="36000" y2="60816"/>
                        <a14:foregroundMark x1="53667" y1="42041" x2="58000" y2="37959"/>
                        <a14:foregroundMark x1="45667" y1="39184" x2="55333" y2="55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13" r="14247" b="18754"/>
          <a:stretch/>
        </p:blipFill>
        <p:spPr bwMode="auto">
          <a:xfrm>
            <a:off x="892188" y="2132857"/>
            <a:ext cx="970091" cy="88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ds02.infourok.ru/uploads/ex/0aca/00033f19-7eb0c879/img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833" b="100000" l="9271" r="73646">
                        <a14:foregroundMark x1="27604" y1="55833" x2="42292" y2="69722"/>
                        <a14:foregroundMark x1="54167" y1="62917" x2="38958" y2="49861"/>
                        <a14:foregroundMark x1="33125" y1="49861" x2="60521" y2="57639"/>
                        <a14:foregroundMark x1="60938" y1="55417" x2="60938" y2="55417"/>
                        <a14:foregroundMark x1="60833" y1="56944" x2="53021" y2="53750"/>
                        <a14:foregroundMark x1="27083" y1="56250" x2="21875" y2="60833"/>
                        <a14:foregroundMark x1="21875" y1="68194" x2="26458" y2="74861"/>
                        <a14:foregroundMark x1="25833" y1="73750" x2="35208" y2="70556"/>
                        <a14:foregroundMark x1="35521" y1="66944" x2="35208" y2="55556"/>
                        <a14:foregroundMark x1="35000" y1="55139" x2="25729" y2="55833"/>
                        <a14:foregroundMark x1="27500" y1="63611" x2="31875" y2="63333"/>
                        <a14:foregroundMark x1="29479" y1="40694" x2="39167" y2="45694"/>
                        <a14:foregroundMark x1="47396" y1="44028" x2="53958" y2="52222"/>
                        <a14:foregroundMark x1="46875" y1="52639" x2="44063" y2="64028"/>
                        <a14:foregroundMark x1="54063" y1="64722" x2="36771" y2="61528"/>
                        <a14:foregroundMark x1="53438" y1="72778" x2="58229" y2="73333"/>
                        <a14:foregroundMark x1="59167" y1="72917" x2="61042" y2="65417"/>
                        <a14:foregroundMark x1="61979" y1="60417" x2="62917" y2="64167"/>
                        <a14:foregroundMark x1="62917" y1="65556" x2="61979" y2="68333"/>
                        <a14:foregroundMark x1="53438" y1="73333" x2="49896" y2="69306"/>
                        <a14:foregroundMark x1="47396" y1="50000" x2="42604" y2="50972"/>
                        <a14:foregroundMark x1="37083" y1="41806" x2="34479" y2="41806"/>
                        <a14:foregroundMark x1="19167" y1="31528" x2="14063" y2="41528"/>
                        <a14:foregroundMark x1="13333" y1="44722" x2="11042" y2="59583"/>
                        <a14:foregroundMark x1="11042" y1="61111" x2="15521" y2="78056"/>
                        <a14:foregroundMark x1="16042" y1="80694" x2="28438" y2="95000"/>
                        <a14:foregroundMark x1="31250" y1="96667" x2="40625" y2="99722"/>
                        <a14:foregroundMark x1="40833" y1="98611" x2="52083" y2="96250"/>
                        <a14:foregroundMark x1="53646" y1="95556" x2="65417" y2="86806"/>
                        <a14:foregroundMark x1="65417" y1="84861" x2="69271" y2="74722"/>
                        <a14:foregroundMark x1="70000" y1="74722" x2="72396" y2="57361"/>
                        <a14:foregroundMark x1="71667" y1="54861" x2="68438" y2="39306"/>
                        <a14:foregroundMark x1="68229" y1="38750" x2="62917" y2="29167"/>
                        <a14:foregroundMark x1="62917" y1="28889" x2="54792" y2="22222"/>
                        <a14:foregroundMark x1="54688" y1="22222" x2="38958" y2="17639"/>
                        <a14:foregroundMark x1="38958" y1="17639" x2="26146" y2="23333"/>
                        <a14:foregroundMark x1="26146" y1="23333" x2="17500" y2="33333"/>
                        <a14:backgroundMark x1="65208" y1="87500" x2="65208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7" t="14013" r="25522"/>
          <a:stretch/>
        </p:blipFill>
        <p:spPr bwMode="auto">
          <a:xfrm>
            <a:off x="952603" y="3047493"/>
            <a:ext cx="908613" cy="90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gu99.site.gov.spb.ru/media/99/cache/c7/8f/c78fa4bdb0862af2059bb4414f1c18c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6637" r="24435" b="17374"/>
          <a:stretch/>
        </p:blipFill>
        <p:spPr bwMode="auto">
          <a:xfrm>
            <a:off x="1019590" y="4038163"/>
            <a:ext cx="841626" cy="84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dorznak-spb.ru/wp-content/uploads/2018/02/shop_items_catalog_image2125-1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7" r="50000" b="27548"/>
          <a:stretch/>
        </p:blipFill>
        <p:spPr bwMode="auto">
          <a:xfrm>
            <a:off x="1043608" y="5013176"/>
            <a:ext cx="793179" cy="80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cloud.prezentacii.org/19/01/113511/images/screen1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33505" r="31085" b="8776"/>
          <a:stretch/>
        </p:blipFill>
        <p:spPr bwMode="auto">
          <a:xfrm>
            <a:off x="1019590" y="5877272"/>
            <a:ext cx="8390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862279" y="2420888"/>
            <a:ext cx="1846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Дети</a:t>
            </a:r>
            <a:endParaRPr lang="ru-RU" sz="16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1862279" y="3212976"/>
            <a:ext cx="1846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Велосипедная дорожка</a:t>
            </a:r>
            <a:endParaRPr lang="ru-RU" sz="16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858634" y="4077072"/>
            <a:ext cx="18466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Парковка </a:t>
            </a:r>
            <a:r>
              <a:rPr lang="ru-RU" sz="1400" b="1" dirty="0" smtClean="0"/>
              <a:t>(парковочное место)</a:t>
            </a:r>
            <a:endParaRPr lang="ru-RU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862279" y="5075514"/>
            <a:ext cx="1846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Пешеходный переход</a:t>
            </a:r>
            <a:endParaRPr lang="ru-RU" sz="16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1862279" y="5910371"/>
            <a:ext cx="1846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Движение пешеходов запрещено</a:t>
            </a:r>
            <a:endParaRPr lang="ru-RU" sz="1600" b="1" dirty="0"/>
          </a:p>
        </p:txBody>
      </p:sp>
      <p:pic>
        <p:nvPicPr>
          <p:cNvPr id="2" name="Picture 4" descr="http://chirurgieomfio.old.usmf.md/wp-content/blogs.dir/109/files/sites/109/2013/10/location.jp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1212060" y="603994"/>
            <a:ext cx="1199700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5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611" r="-46277"/>
          <a:stretch/>
        </p:blipFill>
        <p:spPr bwMode="auto">
          <a:xfrm>
            <a:off x="2435015" y="116631"/>
            <a:ext cx="1404664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avatars.mds.yandex.net/get-pdb/2812922/5af70f2b-1079-4e39-8af5-40d39a15795b/s1200?webp=false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9" t="11032" r="14616" b="76702"/>
          <a:stretch/>
        </p:blipFill>
        <p:spPr bwMode="auto">
          <a:xfrm>
            <a:off x="3893411" y="4365104"/>
            <a:ext cx="4990587" cy="12241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xn--b1arjdngb.xn--p1ai/upload/iblock/06b/1.23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5" b="47738"/>
          <a:stretch/>
        </p:blipFill>
        <p:spPr bwMode="auto">
          <a:xfrm>
            <a:off x="3893412" y="1226677"/>
            <a:ext cx="4999068" cy="11002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a/ab/Bangladesh_road_sign_C3.svg/1200px-Bangladesh_road_sign_C3.svg.pn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t="68619" r="1934" b="10748"/>
          <a:stretch/>
        </p:blipFill>
        <p:spPr bwMode="auto">
          <a:xfrm>
            <a:off x="3897611" y="3437702"/>
            <a:ext cx="4990587" cy="10714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7.pngwing.com/pngs/284/243/png-transparent-long-distance-cycling-route-traffic-sign-france-bicycle-france-blue-angle-photography-thumbnail.pn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98" b="16695"/>
          <a:stretch/>
        </p:blipFill>
        <p:spPr bwMode="auto">
          <a:xfrm>
            <a:off x="3893494" y="2335295"/>
            <a:ext cx="4994703" cy="10937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avatars.mds.yandex.net/get-zen_doc/98165/pub_5d7f38cb43fdc000c3a7e18d_5d7f521134808200ad476387/scale_12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0" b="62714"/>
          <a:stretch/>
        </p:blipFill>
        <p:spPr bwMode="auto">
          <a:xfrm>
            <a:off x="3897776" y="116632"/>
            <a:ext cx="4986224" cy="11100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910017" y="116632"/>
            <a:ext cx="49739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93411" y="116632"/>
            <a:ext cx="4990587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ru-RU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endParaRPr lang="ru-RU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93412" y="1226677"/>
            <a:ext cx="4990586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ru-RU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ru-RU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95686" y="2335295"/>
            <a:ext cx="4990586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ru-RU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endParaRPr lang="ru-RU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87983" y="3437702"/>
            <a:ext cx="4990586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ru-RU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endParaRPr lang="ru-RU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80796" y="4509120"/>
            <a:ext cx="4990586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ru-RU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5</a:t>
            </a:r>
            <a:endParaRPr lang="ru-RU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87983" y="5603855"/>
            <a:ext cx="4990586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ru-RU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6</a:t>
            </a:r>
            <a:endParaRPr lang="ru-RU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7504" y="1229851"/>
            <a:ext cx="5760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7504" y="5877272"/>
            <a:ext cx="5760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6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7504" y="4974267"/>
            <a:ext cx="5760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5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7504" y="2165955"/>
            <a:ext cx="5760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8684" y="4038163"/>
            <a:ext cx="5760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7504" y="3102059"/>
            <a:ext cx="5760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86684" y="2165955"/>
            <a:ext cx="2821219" cy="835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Ответ:</a:t>
            </a:r>
            <a:endParaRPr lang="ru-RU" sz="2400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863441" y="3109621"/>
            <a:ext cx="2844462" cy="835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Ответ:</a:t>
            </a:r>
            <a:endParaRPr lang="ru-RU" sz="24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875573" y="4035705"/>
            <a:ext cx="2832329" cy="835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Ответ:</a:t>
            </a:r>
            <a:endParaRPr lang="ru-RU" sz="24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883466" y="4949946"/>
            <a:ext cx="2824437" cy="835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Ответ:</a:t>
            </a:r>
            <a:endParaRPr lang="ru-RU" sz="24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886684" y="5899443"/>
            <a:ext cx="2821219" cy="835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Ответ: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75574" y="1224936"/>
            <a:ext cx="2832330" cy="835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Ответ: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6509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ped-kopilka.ru/upload/blogs/13150_eb18b5d661fec4d3899394e74da62e67.jp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25905" r="1681" b="26739"/>
          <a:stretch/>
        </p:blipFill>
        <p:spPr bwMode="auto">
          <a:xfrm>
            <a:off x="4427984" y="5445224"/>
            <a:ext cx="3110905" cy="118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5405653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9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st.depositphotos.com/2010501/4399/i/950/depositphotos_43994071-stock-photo-scroll-old-paper-sheet-vinta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4530" r="3326" b="5684"/>
          <a:stretch/>
        </p:blipFill>
        <p:spPr bwMode="auto">
          <a:xfrm>
            <a:off x="1" y="17239"/>
            <a:ext cx="9129408" cy="684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3" descr="C:\Users\Goliaf\Downloads\NL16-BU0004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0" b="96422" l="4149" r="94681">
                        <a14:foregroundMark x1="87021" y1="74617" x2="85638" y2="73083"/>
                        <a14:foregroundMark x1="86915" y1="69676" x2="86489" y2="69676"/>
                        <a14:foregroundMark x1="67872" y1="68313" x2="66277" y2="69165"/>
                        <a14:foregroundMark x1="76277" y1="50767" x2="76277" y2="50767"/>
                        <a14:backgroundMark x1="44255" y1="37308" x2="44574" y2="39523"/>
                        <a14:backgroundMark x1="54681" y1="36797" x2="55000" y2="41738"/>
                        <a14:backgroundMark x1="54681" y1="42589" x2="55000" y2="45145"/>
                        <a14:backgroundMark x1="54894" y1="46337" x2="54894" y2="46337"/>
                        <a14:backgroundMark x1="54894" y1="48211" x2="54894" y2="48211"/>
                        <a14:backgroundMark x1="77766" y1="51959" x2="77128" y2="51618"/>
                        <a14:backgroundMark x1="76383" y1="52811" x2="76809" y2="51448"/>
                        <a14:backgroundMark x1="75319" y1="52811" x2="75532" y2="50937"/>
                        <a14:backgroundMark x1="89043" y1="68825" x2="87128" y2="68825"/>
                        <a14:backgroundMark x1="89894" y1="75809" x2="88511" y2="74276"/>
                        <a14:backgroundMark x1="85745" y1="69165" x2="85319" y2="69165"/>
                        <a14:backgroundMark x1="78511" y1="79046" x2="80426" y2="74276"/>
                        <a14:backgroundMark x1="77128" y1="72572" x2="75319" y2="71891"/>
                        <a14:backgroundMark x1="66064" y1="68995" x2="65106" y2="68143"/>
                        <a14:backgroundMark x1="68830" y1="66099" x2="67872" y2="65247"/>
                        <a14:backgroundMark x1="26915" y1="53833" x2="27979" y2="55877"/>
                        <a14:backgroundMark x1="37979" y1="55877" x2="36809" y2="54003"/>
                        <a14:backgroundMark x1="28617" y1="84668" x2="28085" y2="83475"/>
                        <a14:backgroundMark x1="31170" y1="81772" x2="30000" y2="80920"/>
                        <a14:backgroundMark x1="31277" y1="77342" x2="30319" y2="76491"/>
                        <a14:backgroundMark x1="31915" y1="74446" x2="31915" y2="74446"/>
                        <a14:backgroundMark x1="30851" y1="75128" x2="30851" y2="75128"/>
                        <a14:backgroundMark x1="26489" y1="85520" x2="26489" y2="85520"/>
                        <a14:backgroundMark x1="25957" y1="86371" x2="26702" y2="87394"/>
                        <a14:backgroundMark x1="25745" y1="87053" x2="25638" y2="88416"/>
                        <a14:backgroundMark x1="29043" y1="86371" x2="28617" y2="85179"/>
                        <a14:backgroundMark x1="23830" y1="88586" x2="23298" y2="87734"/>
                        <a14:backgroundMark x1="54681" y1="34923" x2="54681" y2="34923"/>
                        <a14:backgroundMark x1="70745" y1="33901" x2="70745" y2="3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" t="-8846" b="1"/>
          <a:stretch/>
        </p:blipFill>
        <p:spPr bwMode="auto">
          <a:xfrm>
            <a:off x="2195736" y="-16303"/>
            <a:ext cx="1532400" cy="106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hirurgieomfio.old.usmf.md/wp-content/blogs.dir/109/files/sites/109/2013/10/location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7239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1403648" y="504602"/>
            <a:ext cx="79208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79513" y="1155223"/>
            <a:ext cx="871296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50" i="1" dirty="0"/>
              <a:t>История российских </a:t>
            </a:r>
            <a:r>
              <a:rPr lang="ru-RU" sz="1650" i="1" dirty="0" smtClean="0"/>
              <a:t>правил дорожного движения </a:t>
            </a:r>
            <a:r>
              <a:rPr lang="ru-RU" sz="1650" i="1" dirty="0"/>
              <a:t>началась при Иване III (XV век), который утвердил общие </a:t>
            </a:r>
            <a:r>
              <a:rPr lang="ru-RU" sz="1650" b="1" i="1" dirty="0">
                <a:solidFill>
                  <a:srgbClr val="FF0000"/>
                </a:solidFill>
              </a:rPr>
              <a:t>правила </a:t>
            </a:r>
            <a:r>
              <a:rPr lang="ru-RU" sz="1650" i="1" dirty="0"/>
              <a:t>пользования почтовыми трактами с перекладными лошадьми, позволяющие быстро преодолевать большие расстояния.</a:t>
            </a:r>
          </a:p>
          <a:p>
            <a:pPr algn="just"/>
            <a:r>
              <a:rPr lang="ru-RU" sz="1650" i="1" dirty="0"/>
              <a:t>Император Петр I </a:t>
            </a:r>
            <a:r>
              <a:rPr lang="ru-RU" sz="1650" i="1" dirty="0" smtClean="0"/>
              <a:t>издал </a:t>
            </a:r>
            <a:r>
              <a:rPr lang="ru-RU" sz="1650" i="1" dirty="0"/>
              <a:t>в 1683 году указ, запрещающий быструю езду по Москве, езду без возниц и на невзнузданных лошадях, а также запрещающий кучерам бить прохожих хлыстами, ввел правила разъезда с </a:t>
            </a:r>
            <a:r>
              <a:rPr lang="ru-RU" sz="1650" b="1" i="1" dirty="0">
                <a:solidFill>
                  <a:srgbClr val="FF0000"/>
                </a:solidFill>
              </a:rPr>
              <a:t>правой</a:t>
            </a:r>
            <a:r>
              <a:rPr lang="ru-RU" sz="1650" i="1" dirty="0">
                <a:solidFill>
                  <a:srgbClr val="FF0000"/>
                </a:solidFill>
              </a:rPr>
              <a:t> </a:t>
            </a:r>
            <a:r>
              <a:rPr lang="ru-RU" sz="1650" i="1" dirty="0"/>
              <a:t>стороны. В 1718 году в Санкт-Петербурге Петр Великий учредил генерал-полицмейстерское управление (полицию), на которую была возложена ответственность за </a:t>
            </a:r>
            <a:r>
              <a:rPr lang="ru-RU" sz="1650" b="1" i="1" dirty="0">
                <a:solidFill>
                  <a:srgbClr val="FF0000"/>
                </a:solidFill>
              </a:rPr>
              <a:t>безопасность</a:t>
            </a:r>
            <a:r>
              <a:rPr lang="ru-RU" sz="1650" i="1" dirty="0">
                <a:solidFill>
                  <a:srgbClr val="FF0000"/>
                </a:solidFill>
              </a:rPr>
              <a:t> </a:t>
            </a:r>
            <a:r>
              <a:rPr lang="ru-RU" sz="1650" i="1" dirty="0"/>
              <a:t>дорожного движения.</a:t>
            </a:r>
          </a:p>
          <a:p>
            <a:pPr algn="just"/>
            <a:r>
              <a:rPr lang="ru-RU" sz="1650" i="1" dirty="0"/>
              <a:t>В 1730 году императрица Анна </a:t>
            </a:r>
            <a:r>
              <a:rPr lang="ru-RU" sz="1650" i="1" dirty="0" err="1"/>
              <a:t>Иоановна</a:t>
            </a:r>
            <a:r>
              <a:rPr lang="ru-RU" sz="1650" i="1" dirty="0"/>
              <a:t> ввела наказание за несоблюдение </a:t>
            </a:r>
            <a:r>
              <a:rPr lang="ru-RU" sz="1650" b="1" i="1" dirty="0">
                <a:solidFill>
                  <a:srgbClr val="FF0000"/>
                </a:solidFill>
              </a:rPr>
              <a:t>скоростного</a:t>
            </a:r>
            <a:r>
              <a:rPr lang="ru-RU" sz="1650" i="1" dirty="0"/>
              <a:t> режима — любителей быстрой езды полагалось штрафовать, сечь розгами и ссылать на каторгу.</a:t>
            </a:r>
          </a:p>
          <a:p>
            <a:pPr algn="just"/>
            <a:r>
              <a:rPr lang="ru-RU" sz="1650" i="1" dirty="0"/>
              <a:t>С течением времени в правила вносились изменения и дополнения: утверждались особенности проезда </a:t>
            </a:r>
            <a:r>
              <a:rPr lang="ru-RU" sz="1650" b="1" i="1" dirty="0">
                <a:solidFill>
                  <a:srgbClr val="FF0000"/>
                </a:solidFill>
              </a:rPr>
              <a:t>перекрестков</a:t>
            </a:r>
            <a:r>
              <a:rPr lang="ru-RU" sz="1650" i="1" dirty="0"/>
              <a:t>, необходимость сбрасывать </a:t>
            </a:r>
            <a:r>
              <a:rPr lang="ru-RU" sz="1650" b="1" i="1" dirty="0">
                <a:solidFill>
                  <a:srgbClr val="FF0000"/>
                </a:solidFill>
              </a:rPr>
              <a:t>скорость</a:t>
            </a:r>
            <a:r>
              <a:rPr lang="ru-RU" sz="1650" i="1" dirty="0"/>
              <a:t> при приближении к перекрестку, запрет </a:t>
            </a:r>
            <a:r>
              <a:rPr lang="ru-RU" sz="1650" b="1" i="1" dirty="0">
                <a:solidFill>
                  <a:srgbClr val="FF0000"/>
                </a:solidFill>
              </a:rPr>
              <a:t>обгона</a:t>
            </a:r>
            <a:r>
              <a:rPr lang="ru-RU" sz="1650" i="1" dirty="0"/>
              <a:t> на трудных участках дорог, вводилось преимущество </a:t>
            </a:r>
            <a:r>
              <a:rPr lang="ru-RU" sz="1650" b="1" i="1" dirty="0">
                <a:solidFill>
                  <a:srgbClr val="FF0000"/>
                </a:solidFill>
              </a:rPr>
              <a:t>пешехода</a:t>
            </a:r>
            <a:r>
              <a:rPr lang="ru-RU" sz="1650" i="1" dirty="0"/>
              <a:t> </a:t>
            </a:r>
            <a:r>
              <a:rPr lang="ru-RU" sz="1650" i="1" dirty="0" smtClean="0"/>
              <a:t>при движении, </a:t>
            </a:r>
            <a:r>
              <a:rPr lang="ru-RU" sz="1650" i="1" dirty="0"/>
              <a:t>а также приоритет движения крестного хода или похоронной процессии.</a:t>
            </a:r>
          </a:p>
          <a:p>
            <a:pPr algn="just"/>
            <a:r>
              <a:rPr lang="ru-RU" sz="1650" i="1" dirty="0"/>
              <a:t>В 1883 году была издана «Инструкция городовым Московской полиции», которая вручалась каждому </a:t>
            </a:r>
            <a:r>
              <a:rPr lang="ru-RU" sz="1650" i="1" dirty="0" smtClean="0"/>
              <a:t>городовому. Этот </a:t>
            </a:r>
            <a:r>
              <a:rPr lang="ru-RU" sz="1650" b="1" i="1" dirty="0">
                <a:solidFill>
                  <a:srgbClr val="FF0000"/>
                </a:solidFill>
              </a:rPr>
              <a:t>документ</a:t>
            </a:r>
            <a:r>
              <a:rPr lang="ru-RU" sz="1650" i="1" dirty="0"/>
              <a:t> они обязаны были всегда иметь при себе и руководствоваться им в своих действиях. В числе прочих пунктов, инструкция предписывала следить за </a:t>
            </a:r>
            <a:r>
              <a:rPr lang="ru-RU" sz="1650" b="1" i="1" dirty="0">
                <a:solidFill>
                  <a:srgbClr val="FF0000"/>
                </a:solidFill>
              </a:rPr>
              <a:t>соблюдением</a:t>
            </a:r>
            <a:r>
              <a:rPr lang="ru-RU" sz="1650" i="1" dirty="0"/>
              <a:t> правил дорожного движения, в том числе скоростным режимом, обгоном, выполнением требований к транспортным средствам</a:t>
            </a:r>
            <a:r>
              <a:rPr lang="ru-RU" sz="1650" i="1" dirty="0" smtClean="0"/>
              <a:t>.</a:t>
            </a:r>
            <a:endParaRPr lang="ru-RU" sz="165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779912" y="273422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обгон, </a:t>
            </a:r>
            <a:r>
              <a:rPr lang="ru-RU" b="1" i="1" dirty="0" smtClean="0">
                <a:solidFill>
                  <a:srgbClr val="FF0000"/>
                </a:solidFill>
              </a:rPr>
              <a:t>документ</a:t>
            </a:r>
            <a:r>
              <a:rPr lang="ru-RU" b="1" i="1" dirty="0">
                <a:solidFill>
                  <a:srgbClr val="FF0000"/>
                </a:solidFill>
              </a:rPr>
              <a:t>, перекресток, </a:t>
            </a:r>
            <a:r>
              <a:rPr lang="ru-RU" b="1" i="1" dirty="0" smtClean="0">
                <a:solidFill>
                  <a:srgbClr val="FF0000"/>
                </a:solidFill>
              </a:rPr>
              <a:t>правая, безопасность, скоростной, скорость, пешеход, соблюдение, правила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07704" y="1520788"/>
            <a:ext cx="792088" cy="18002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563888" y="2492896"/>
            <a:ext cx="720080" cy="18002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356248" y="2996952"/>
            <a:ext cx="1287760" cy="18002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596336" y="3282525"/>
            <a:ext cx="1224136" cy="18002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636168" y="4293096"/>
            <a:ext cx="1363960" cy="18002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4290331"/>
            <a:ext cx="900100" cy="18002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053290" y="4506189"/>
            <a:ext cx="662726" cy="18002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691680" y="4761148"/>
            <a:ext cx="944488" cy="18002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059832" y="5540579"/>
            <a:ext cx="1080120" cy="18002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958108" y="6021288"/>
            <a:ext cx="1325860" cy="18002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09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ped-kopilka.ru/upload/blogs/13150_661c44d9494b1a303f616dd61fcb5f6b.jp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 t="23760" r="-408" b="22197"/>
          <a:stretch/>
        </p:blipFill>
        <p:spPr bwMode="auto">
          <a:xfrm>
            <a:off x="4499992" y="5445675"/>
            <a:ext cx="2880320" cy="116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792" y="5405653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9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38"/>
          <a:stretch/>
        </p:blipFill>
        <p:spPr bwMode="auto">
          <a:xfrm>
            <a:off x="4716016" y="5405653"/>
            <a:ext cx="2869408" cy="123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5405653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ped-kopilka.ru/upload/blogs/13150_6d28dce11e2d9e62611136f8a2b0662a.jp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5" b="35144"/>
          <a:stretch/>
        </p:blipFill>
        <p:spPr bwMode="auto">
          <a:xfrm>
            <a:off x="4067944" y="5445224"/>
            <a:ext cx="3904618" cy="11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5405653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1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ped-kopilka.ru/upload/blogs/13150_8e493369c8568a0cb69292ba41bbda09.jp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 b="22401"/>
          <a:stretch/>
        </p:blipFill>
        <p:spPr bwMode="auto">
          <a:xfrm>
            <a:off x="4572000" y="5439648"/>
            <a:ext cx="2876426" cy="115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5405653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9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Рабочее лето 2020\летние материалы в гуппу\ребусы\13240660.g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23283" r="8955" b="34129"/>
          <a:stretch/>
        </p:blipFill>
        <p:spPr bwMode="auto">
          <a:xfrm>
            <a:off x="4594112" y="5445224"/>
            <a:ext cx="3002224" cy="11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5405653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0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8" t="31585" r="13326" b="34208"/>
          <a:stretch/>
        </p:blipFill>
        <p:spPr bwMode="auto">
          <a:xfrm>
            <a:off x="4283967" y="5448635"/>
            <a:ext cx="3384377" cy="114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08711" y="5432781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zen_doc/3430466/pub_5ed0958c2240165e89010ae1_5ed0958fd0acd8032ab57a2c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8504" cy="68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42142" y="5019947"/>
            <a:ext cx="3033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Все участники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дорожного движения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4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1549878" y="603994"/>
            <a:ext cx="1199700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https://torgeat.ru/goodimg/komus/nakleyki-svetootragayushchie-figurnie-8-sht-tz-15201_l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67" b="55852" l="45333" r="74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6" t="16052" r="19866" b="46875"/>
          <a:stretch/>
        </p:blipFill>
        <p:spPr bwMode="auto">
          <a:xfrm>
            <a:off x="2749578" y="152846"/>
            <a:ext cx="1483214" cy="10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169589"/>
            <a:ext cx="4910014" cy="1200329"/>
          </a:xfrm>
          <a:prstGeom prst="rect">
            <a:avLst/>
          </a:prstGeom>
          <a:noFill/>
          <a:effectLst>
            <a:glow rad="762000">
              <a:schemeClr val="accent2">
                <a:satMod val="175000"/>
                <a:alpha val="81000"/>
              </a:schemeClr>
            </a:glow>
            <a:reflection blurRad="6350" stA="52000" endA="300" endPos="3500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«Нарисуйте </a:t>
            </a:r>
            <a:r>
              <a:rPr lang="ru-RU" sz="24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агитационный </a:t>
            </a:r>
            <a:r>
              <a:rPr lang="ru-RU" sz="24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плакат,</a:t>
            </a:r>
          </a:p>
          <a:p>
            <a:pPr algn="ctr"/>
            <a:r>
              <a:rPr lang="ru-RU" sz="24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призывающий </a:t>
            </a:r>
            <a:r>
              <a:rPr lang="ru-RU" sz="24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использовать </a:t>
            </a:r>
            <a:r>
              <a:rPr lang="ru-RU" sz="2400" b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световозвращающие</a:t>
            </a:r>
            <a:r>
              <a:rPr lang="ru-RU" sz="24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элементы»</a:t>
            </a:r>
            <a:endParaRPr lang="ru-RU" sz="2400" b="1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Picture 2" descr="https://msk-nnov.rosavtodor.ru/storage/app/media/uploaded-files/banner3_socset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076" y="1539507"/>
            <a:ext cx="3559946" cy="237626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lider-nn.ucoz.ru/_si/0/58641572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1916"/>
            <a:ext cx="1865496" cy="1467909"/>
          </a:xfrm>
          <a:prstGeom prst="rect">
            <a:avLst/>
          </a:prstGeom>
          <a:noFill/>
          <a:ln w="952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wedas.ro/materiale-promotionale/image/cache/Products/Fun%20si%20timb%20liber/Banda%20reflectorizanta%20Synli/WE09468-Banda-Synli-1-750x7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8" y="4496562"/>
            <a:ext cx="1522276" cy="1522276"/>
          </a:xfrm>
          <a:prstGeom prst="rect">
            <a:avLst/>
          </a:prstGeom>
          <a:noFill/>
          <a:ln w="952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cartechnic.ru/img/news/1/2192/voditelej_v_rossii_objazhut_ispolzovat_svetovozvraschajuschie_zhilety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273" y="5019947"/>
            <a:ext cx="1612284" cy="1612284"/>
          </a:xfrm>
          <a:prstGeom prst="rect">
            <a:avLst/>
          </a:prstGeom>
          <a:noFill/>
          <a:ln w="952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avatars.mds.yandex.net/get-marketpic/203934/market_9amX5Id3YfHq-ldZHrxY1w/ori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9"/>
          <a:stretch/>
        </p:blipFill>
        <p:spPr bwMode="auto">
          <a:xfrm>
            <a:off x="2722492" y="1472750"/>
            <a:ext cx="1760561" cy="1422332"/>
          </a:xfrm>
          <a:prstGeom prst="rect">
            <a:avLst/>
          </a:prstGeom>
          <a:noFill/>
          <a:ln w="952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pict.belvedor.com/0/55/0559de531b2074e91e6762b1842857b4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3" t="10413" r="10877" b="12508"/>
          <a:stretch/>
        </p:blipFill>
        <p:spPr bwMode="auto">
          <a:xfrm>
            <a:off x="3995526" y="4279350"/>
            <a:ext cx="1577830" cy="1546739"/>
          </a:xfrm>
          <a:prstGeom prst="rect">
            <a:avLst/>
          </a:prstGeom>
          <a:noFill/>
          <a:ln w="952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vals.net.ua/wp-content/uploads/2017/02/DSC_3691-copy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r="7154"/>
          <a:stretch/>
        </p:blipFill>
        <p:spPr bwMode="auto">
          <a:xfrm>
            <a:off x="453104" y="2847189"/>
            <a:ext cx="1657183" cy="128232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www.rebeccas.com/mm5/graphics/00000001/kc1004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02" y="3077807"/>
            <a:ext cx="1418755" cy="141875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394402" y="1474439"/>
            <a:ext cx="3555619" cy="2441331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Где размещаются </a:t>
            </a:r>
            <a:r>
              <a:rPr lang="ru-RU" sz="2400" dirty="0" err="1" smtClean="0">
                <a:solidFill>
                  <a:srgbClr val="FFFF00"/>
                </a:solidFill>
              </a:rPr>
              <a:t>световозвращатели</a:t>
            </a:r>
            <a:r>
              <a:rPr lang="ru-RU" sz="2400" dirty="0" smtClean="0">
                <a:solidFill>
                  <a:srgbClr val="FFFF00"/>
                </a:solidFill>
              </a:rPr>
              <a:t>?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69778" y="4316886"/>
            <a:ext cx="2950693" cy="212827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Кто должен использовать </a:t>
            </a:r>
            <a:r>
              <a:rPr lang="ru-RU" sz="2400" dirty="0" err="1" smtClean="0">
                <a:solidFill>
                  <a:srgbClr val="FFFF00"/>
                </a:solidFill>
              </a:rPr>
              <a:t>световозвращатели</a:t>
            </a:r>
            <a:r>
              <a:rPr lang="ru-RU" sz="2400" dirty="0" smtClean="0">
                <a:solidFill>
                  <a:srgbClr val="FFFF00"/>
                </a:solidFill>
              </a:rPr>
              <a:t>?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8347" y="1228710"/>
            <a:ext cx="1870678" cy="148111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Виды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67432" y="1472750"/>
            <a:ext cx="1976575" cy="148111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FFFF00"/>
                </a:solidFill>
              </a:rPr>
              <a:t>Световозвра</a:t>
            </a:r>
            <a:r>
              <a:rPr lang="ru-RU" sz="2400" dirty="0" smtClean="0">
                <a:solidFill>
                  <a:srgbClr val="FFFF00"/>
                </a:solidFill>
              </a:rPr>
              <a:t>- </a:t>
            </a:r>
            <a:r>
              <a:rPr lang="ru-RU" sz="2400" dirty="0" err="1" smtClean="0">
                <a:solidFill>
                  <a:srgbClr val="FFFF00"/>
                </a:solidFill>
              </a:rPr>
              <a:t>щающих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9496" y="2835771"/>
            <a:ext cx="1660792" cy="129374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элементов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310480" y="3077807"/>
            <a:ext cx="1456326" cy="141875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?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4998" y="4496562"/>
            <a:ext cx="1534305" cy="1522276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?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21272" y="5019947"/>
            <a:ext cx="1612285" cy="1612284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?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81707" y="4272130"/>
            <a:ext cx="1591649" cy="1578814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?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9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ed-kopilka.ru/upload/blogs/13150_767d81ba1e7890648bc5e4f6354b61e9.jp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3" b="27122"/>
          <a:stretch/>
        </p:blipFill>
        <p:spPr bwMode="auto">
          <a:xfrm>
            <a:off x="4139952" y="5532775"/>
            <a:ext cx="3405064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95736" y="5492600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4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t="8696" r="7510" b="26902"/>
          <a:stretch/>
        </p:blipFill>
        <p:spPr bwMode="auto">
          <a:xfrm>
            <a:off x="4513773" y="5129923"/>
            <a:ext cx="2794531" cy="161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5085184"/>
            <a:ext cx="6339318" cy="1656184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8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" t="10870" r="4257" b="21304"/>
          <a:stretch/>
        </p:blipFill>
        <p:spPr bwMode="auto">
          <a:xfrm>
            <a:off x="2810595" y="5204931"/>
            <a:ext cx="6117712" cy="13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5085184"/>
            <a:ext cx="6339318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1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5085184"/>
            <a:ext cx="6339318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" t="10870" r="4257" b="21304"/>
          <a:stretch/>
        </p:blipFill>
        <p:spPr bwMode="auto">
          <a:xfrm>
            <a:off x="2810595" y="5204931"/>
            <a:ext cx="6117712" cy="13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51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26348" r="2696" b="43043"/>
          <a:stretch/>
        </p:blipFill>
        <p:spPr bwMode="auto">
          <a:xfrm>
            <a:off x="3203848" y="5145629"/>
            <a:ext cx="5723208" cy="13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5085184"/>
            <a:ext cx="6339318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5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7101" r="2500" b="36450"/>
          <a:stretch/>
        </p:blipFill>
        <p:spPr bwMode="auto">
          <a:xfrm>
            <a:off x="3563888" y="5117670"/>
            <a:ext cx="5029219" cy="144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5085184"/>
            <a:ext cx="6339318" cy="151216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2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chirurgieomfio.old.usmf.md/wp-content/blogs.dir/109/files/sites/109/2013/10/location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1549878" y="603994"/>
            <a:ext cx="1199700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Рисунок 15" descr="C:\Users\Goliaf\Desktop\1 ЯНВАРЬ 2020\квест в лабиринте дорожной безопасности\дорожный лабиринт скан\3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3" t="60418" r="19834" b="28051"/>
          <a:stretch/>
        </p:blipFill>
        <p:spPr bwMode="auto">
          <a:xfrm>
            <a:off x="0" y="1086354"/>
            <a:ext cx="9108585" cy="2342646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3" descr="https://w7.pngwing.com/pngs/759/294/png-transparent-tree-drawing-shrub-animal-tree-leaf-branch-animal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0" b="89975" l="4457" r="93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783" t="5354" r="1034" b="7678"/>
          <a:stretch/>
        </p:blipFill>
        <p:spPr bwMode="auto">
          <a:xfrm>
            <a:off x="2749578" y="482"/>
            <a:ext cx="1461138" cy="105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20" descr="C:\Users\Goliaf\Desktop\1 ЯНВАРЬ 2020\квест в лабиринте дорожной безопасности\дорожный лабиринт скан\6.jpe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9" t="20165" r="58169" b="62592"/>
          <a:stretch/>
        </p:blipFill>
        <p:spPr bwMode="auto">
          <a:xfrm>
            <a:off x="87578" y="3517940"/>
            <a:ext cx="4005044" cy="273630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7578" y="6228601"/>
            <a:ext cx="4005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/>
              <a:t>Опишите опасную ситуацию, в которую может попасть велосипедист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64496" y="36006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600" dirty="0" smtClean="0"/>
              <a:t>Определите </a:t>
            </a:r>
            <a:r>
              <a:rPr lang="ru-RU" sz="1600" dirty="0"/>
              <a:t>факторы, влияющие на безопасность пешехода при переходе </a:t>
            </a:r>
            <a:r>
              <a:rPr lang="ru-RU" sz="1600" dirty="0" smtClean="0"/>
              <a:t>дороги</a:t>
            </a:r>
            <a:endParaRPr lang="ru-RU" sz="1600" dirty="0"/>
          </a:p>
        </p:txBody>
      </p:sp>
      <p:pic>
        <p:nvPicPr>
          <p:cNvPr id="1028" name="Рисунок 24" descr="C:\Users\Goliaf\Desktop\1 ЯНВАРЬ 2020\квест в лабиринте дорожной безопасности\дорожный лабиринт скан\6.jpe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40741" r="16190" b="44145"/>
          <a:stretch/>
        </p:blipFill>
        <p:spPr bwMode="auto">
          <a:xfrm>
            <a:off x="4644008" y="3517940"/>
            <a:ext cx="4392488" cy="2730466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44008" y="6274646"/>
            <a:ext cx="4005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/>
              <a:t>Опишите опасную ситуацию, в которую может попасть велосипедист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12360" y="1090554"/>
            <a:ext cx="12458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/>
              <a:t>Задача №1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49578" y="3480332"/>
            <a:ext cx="12458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/>
              <a:t>Задача №2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790636" y="3575884"/>
            <a:ext cx="12458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/>
              <a:t>Задача №3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6509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3.goodfon.ru/original/2048x1282/7/74/doroga-polosy-zheltye-neb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12" y="0"/>
            <a:ext cx="9166212" cy="688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олилиния 56"/>
          <p:cNvSpPr/>
          <p:nvPr/>
        </p:nvSpPr>
        <p:spPr>
          <a:xfrm>
            <a:off x="975018" y="922338"/>
            <a:ext cx="8565533" cy="5603006"/>
          </a:xfrm>
          <a:custGeom>
            <a:avLst/>
            <a:gdLst>
              <a:gd name="connsiteX0" fmla="*/ 0 w 7598228"/>
              <a:gd name="connsiteY0" fmla="*/ 0 h 5547369"/>
              <a:gd name="connsiteX1" fmla="*/ 870857 w 7598228"/>
              <a:gd name="connsiteY1" fmla="*/ 881743 h 5547369"/>
              <a:gd name="connsiteX2" fmla="*/ 2797628 w 7598228"/>
              <a:gd name="connsiteY2" fmla="*/ 892629 h 5547369"/>
              <a:gd name="connsiteX3" fmla="*/ 4463142 w 7598228"/>
              <a:gd name="connsiteY3" fmla="*/ 1970315 h 5547369"/>
              <a:gd name="connsiteX4" fmla="*/ 2982685 w 7598228"/>
              <a:gd name="connsiteY4" fmla="*/ 3102429 h 5547369"/>
              <a:gd name="connsiteX5" fmla="*/ 2830285 w 7598228"/>
              <a:gd name="connsiteY5" fmla="*/ 4267200 h 5547369"/>
              <a:gd name="connsiteX6" fmla="*/ 4267200 w 7598228"/>
              <a:gd name="connsiteY6" fmla="*/ 5486400 h 5547369"/>
              <a:gd name="connsiteX7" fmla="*/ 5976257 w 7598228"/>
              <a:gd name="connsiteY7" fmla="*/ 5366657 h 5547369"/>
              <a:gd name="connsiteX8" fmla="*/ 7598228 w 7598228"/>
              <a:gd name="connsiteY8" fmla="*/ 5388429 h 5547369"/>
              <a:gd name="connsiteX9" fmla="*/ 7598228 w 7598228"/>
              <a:gd name="connsiteY9" fmla="*/ 5388429 h 554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98228" h="5547369">
                <a:moveTo>
                  <a:pt x="0" y="0"/>
                </a:moveTo>
                <a:cubicBezTo>
                  <a:pt x="202293" y="366486"/>
                  <a:pt x="404586" y="732972"/>
                  <a:pt x="870857" y="881743"/>
                </a:cubicBezTo>
                <a:cubicBezTo>
                  <a:pt x="1337128" y="1030515"/>
                  <a:pt x="2198914" y="711200"/>
                  <a:pt x="2797628" y="892629"/>
                </a:cubicBezTo>
                <a:cubicBezTo>
                  <a:pt x="3396342" y="1074058"/>
                  <a:pt x="4432299" y="1602015"/>
                  <a:pt x="4463142" y="1970315"/>
                </a:cubicBezTo>
                <a:cubicBezTo>
                  <a:pt x="4493985" y="2338615"/>
                  <a:pt x="3254828" y="2719615"/>
                  <a:pt x="2982685" y="3102429"/>
                </a:cubicBezTo>
                <a:cubicBezTo>
                  <a:pt x="2710542" y="3485243"/>
                  <a:pt x="2616199" y="3869872"/>
                  <a:pt x="2830285" y="4267200"/>
                </a:cubicBezTo>
                <a:cubicBezTo>
                  <a:pt x="3044371" y="4664529"/>
                  <a:pt x="3742871" y="5303157"/>
                  <a:pt x="4267200" y="5486400"/>
                </a:cubicBezTo>
                <a:cubicBezTo>
                  <a:pt x="4791529" y="5669643"/>
                  <a:pt x="5421086" y="5382986"/>
                  <a:pt x="5976257" y="5366657"/>
                </a:cubicBezTo>
                <a:cubicBezTo>
                  <a:pt x="6531428" y="5350329"/>
                  <a:pt x="7598228" y="5388429"/>
                  <a:pt x="7598228" y="5388429"/>
                </a:cubicBezTo>
                <a:lnTo>
                  <a:pt x="7598228" y="5388429"/>
                </a:lnTo>
              </a:path>
            </a:pathLst>
          </a:custGeom>
          <a:noFill/>
          <a:ln w="762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http://chirurgieomfio.old.usmf.md/wp-content/blogs.dir/109/files/sites/109/2013/10/loca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image.jimcdn.com/app/cms/image/transf/dimension=1920x1024:format=jpg/path/seb4d67f687beceb1/image/i202d4b229809415f/version/1486928470/ima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9" b="96387" l="4835" r="93919">
                        <a14:foregroundMark x1="35018" y1="20508" x2="35311" y2="26270"/>
                        <a14:foregroundMark x1="15385" y1="44141" x2="14725" y2="51172"/>
                        <a14:foregroundMark x1="83150" y1="46387" x2="84322" y2="59766"/>
                        <a14:foregroundMark x1="86740" y1="81152" x2="86740" y2="79199"/>
                        <a14:foregroundMark x1="86520" y1="75098" x2="84322" y2="58105"/>
                        <a14:foregroundMark x1="17582" y1="28809" x2="17070" y2="33887"/>
                        <a14:foregroundMark x1="17070" y1="34863" x2="15165" y2="45020"/>
                        <a14:foregroundMark x1="42930" y1="61621" x2="42930" y2="61621"/>
                        <a14:foregroundMark x1="49670" y1="59375" x2="50110" y2="63574"/>
                        <a14:foregroundMark x1="49670" y1="64551" x2="49670" y2="64551"/>
                        <a14:foregroundMark x1="23810" y1="77930" x2="23297" y2="64160"/>
                        <a14:foregroundMark x1="22637" y1="56836" x2="22637" y2="56836"/>
                        <a14:foregroundMark x1="23590" y1="54004" x2="23590" y2="54004"/>
                        <a14:foregroundMark x1="83516" y1="44824" x2="82784" y2="38574"/>
                        <a14:foregroundMark x1="82051" y1="31348" x2="81758" y2="27344"/>
                        <a14:foregroundMark x1="69610" y1="30685" x2="72485" y2="32603"/>
                        <a14:backgroundMark x1="52527" y1="61621" x2="52527" y2="60059"/>
                        <a14:backgroundMark x1="51335" y1="40000" x2="49692" y2="41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7" t="5461" r="3495" b="6158"/>
          <a:stretch/>
        </p:blipFill>
        <p:spPr bwMode="auto">
          <a:xfrm>
            <a:off x="7627987" y="5718618"/>
            <a:ext cx="1573039" cy="113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torgeat.ru/goodimg/komus/nakleyki-svetootragayushchie-figurnie-8-sht-tz-15201_l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67" b="55852" l="45333" r="74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6" t="16052" r="19866" b="46875"/>
          <a:stretch/>
        </p:blipFill>
        <p:spPr bwMode="auto">
          <a:xfrm>
            <a:off x="1549878" y="1212470"/>
            <a:ext cx="1483214" cy="10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611" r="-46277"/>
          <a:stretch/>
        </p:blipFill>
        <p:spPr bwMode="auto">
          <a:xfrm>
            <a:off x="3121622" y="3466133"/>
            <a:ext cx="1404664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3" descr="C:\Users\Goliaf\Downloads\NL16-BU0004_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00" b="96422" l="4149" r="94681">
                        <a14:foregroundMark x1="87021" y1="74617" x2="85638" y2="73083"/>
                        <a14:foregroundMark x1="86915" y1="69676" x2="86489" y2="69676"/>
                        <a14:foregroundMark x1="67872" y1="68313" x2="66277" y2="69165"/>
                        <a14:foregroundMark x1="76277" y1="50767" x2="76277" y2="50767"/>
                        <a14:backgroundMark x1="44255" y1="37308" x2="44574" y2="39523"/>
                        <a14:backgroundMark x1="54681" y1="36797" x2="55000" y2="41738"/>
                        <a14:backgroundMark x1="54681" y1="42589" x2="55000" y2="45145"/>
                        <a14:backgroundMark x1="54894" y1="46337" x2="54894" y2="46337"/>
                        <a14:backgroundMark x1="54894" y1="48211" x2="54894" y2="48211"/>
                        <a14:backgroundMark x1="77766" y1="51959" x2="77128" y2="51618"/>
                        <a14:backgroundMark x1="76383" y1="52811" x2="76809" y2="51448"/>
                        <a14:backgroundMark x1="75319" y1="52811" x2="75532" y2="50937"/>
                        <a14:backgroundMark x1="89043" y1="68825" x2="87128" y2="68825"/>
                        <a14:backgroundMark x1="89894" y1="75809" x2="88511" y2="74276"/>
                        <a14:backgroundMark x1="85745" y1="69165" x2="85319" y2="69165"/>
                        <a14:backgroundMark x1="78511" y1="79046" x2="80426" y2="74276"/>
                        <a14:backgroundMark x1="77128" y1="72572" x2="75319" y2="71891"/>
                        <a14:backgroundMark x1="66064" y1="68995" x2="65106" y2="68143"/>
                        <a14:backgroundMark x1="68830" y1="66099" x2="67872" y2="65247"/>
                        <a14:backgroundMark x1="26915" y1="53833" x2="27979" y2="55877"/>
                        <a14:backgroundMark x1="37979" y1="55877" x2="36809" y2="54003"/>
                        <a14:backgroundMark x1="28617" y1="84668" x2="28085" y2="83475"/>
                        <a14:backgroundMark x1="31170" y1="81772" x2="30000" y2="80920"/>
                        <a14:backgroundMark x1="31277" y1="77342" x2="30319" y2="76491"/>
                        <a14:backgroundMark x1="31915" y1="74446" x2="31915" y2="74446"/>
                        <a14:backgroundMark x1="30851" y1="75128" x2="30851" y2="75128"/>
                        <a14:backgroundMark x1="26489" y1="85520" x2="26489" y2="85520"/>
                        <a14:backgroundMark x1="25957" y1="86371" x2="26702" y2="87394"/>
                        <a14:backgroundMark x1="25745" y1="87053" x2="25638" y2="88416"/>
                        <a14:backgroundMark x1="29043" y1="86371" x2="28617" y2="85179"/>
                        <a14:backgroundMark x1="23830" y1="88586" x2="23298" y2="87734"/>
                        <a14:backgroundMark x1="54681" y1="34923" x2="54681" y2="34923"/>
                        <a14:backgroundMark x1="70745" y1="33901" x2="70745" y2="3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" t="-8846" b="1"/>
          <a:stretch/>
        </p:blipFill>
        <p:spPr bwMode="auto">
          <a:xfrm>
            <a:off x="4605513" y="2375012"/>
            <a:ext cx="1532400" cy="106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static.dochkisinochki.ru/upload/_catalog/22/6a/ca/GL000336308_00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0" b="97015" l="300" r="100000">
                        <a14:foregroundMark x1="5000" y1="45989" x2="5000" y2="45989"/>
                        <a14:foregroundMark x1="11200" y1="72108" x2="11200" y2="72108"/>
                        <a14:foregroundMark x1="18100" y1="55970" x2="18100" y2="55970"/>
                        <a14:foregroundMark x1="25100" y1="43750" x2="25100" y2="43750"/>
                        <a14:foregroundMark x1="25100" y1="43750" x2="25100" y2="43750"/>
                        <a14:foregroundMark x1="42600" y1="38153" x2="42600" y2="38153"/>
                        <a14:foregroundMark x1="35500" y1="49440" x2="35500" y2="49440"/>
                        <a14:foregroundMark x1="44900" y1="80410" x2="44900" y2="80410"/>
                        <a14:foregroundMark x1="54500" y1="82929" x2="54500" y2="82929"/>
                        <a14:foregroundMark x1="62400" y1="80877" x2="62400" y2="80877"/>
                        <a14:foregroundMark x1="62400" y1="80877" x2="62400" y2="80877"/>
                        <a14:foregroundMark x1="87700" y1="71455" x2="87700" y2="71455"/>
                        <a14:foregroundMark x1="66400" y1="44403" x2="66400" y2="42817"/>
                        <a14:foregroundMark x1="77800" y1="31716" x2="73600" y2="33116"/>
                        <a14:foregroundMark x1="87900" y1="27332" x2="87900" y2="27332"/>
                        <a14:foregroundMark x1="71400" y1="26119" x2="71400" y2="26119"/>
                        <a14:foregroundMark x1="83200" y1="25653" x2="94100" y2="27985"/>
                        <a14:foregroundMark x1="43100" y1="16698" x2="48800" y2="21735"/>
                        <a14:foregroundMark x1="47800" y1="43284" x2="50300" y2="46269"/>
                        <a14:foregroundMark x1="64400" y1="58955" x2="68600" y2="60541"/>
                        <a14:foregroundMark x1="68600" y1="60541" x2="68600" y2="60541"/>
                        <a14:foregroundMark x1="83000" y1="54104" x2="87500" y2="55970"/>
                        <a14:foregroundMark x1="25800" y1="41138" x2="24300" y2="45522"/>
                        <a14:foregroundMark x1="28800" y1="46455" x2="29500" y2="48134"/>
                        <a14:foregroundMark x1="71900" y1="25187" x2="70400" y2="27799"/>
                        <a14:foregroundMark x1="22300" y1="61940" x2="20900" y2="62407"/>
                        <a14:foregroundMark x1="20900" y1="62407" x2="20900" y2="62407"/>
                        <a14:foregroundMark x1="30300" y1="70522" x2="30500" y2="72854"/>
                        <a14:backgroundMark x1="41900" y1="34049" x2="41900" y2="34049"/>
                        <a14:backgroundMark x1="45400" y1="37500" x2="45400" y2="37500"/>
                        <a14:backgroundMark x1="15700" y1="54291" x2="15700" y2="54291"/>
                        <a14:backgroundMark x1="14200" y1="70056" x2="14200" y2="70056"/>
                        <a14:backgroundMark x1="12700" y1="31250" x2="12700" y2="31250"/>
                        <a14:backgroundMark x1="69900" y1="22201" x2="69900" y2="22201"/>
                        <a14:backgroundMark x1="51600" y1="81623" x2="51600" y2="81623"/>
                        <a14:backgroundMark x1="28300" y1="71922" x2="28300" y2="71922"/>
                        <a14:backgroundMark x1="69600" y1="44216" x2="69600" y2="44216"/>
                        <a14:backgroundMark x1="64900" y1="57556" x2="64900" y2="57556"/>
                        <a14:backgroundMark x1="49800" y1="19216" x2="49800" y2="19216"/>
                        <a14:backgroundMark x1="59700" y1="24067" x2="59700" y2="24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53"/>
          <a:stretch/>
        </p:blipFill>
        <p:spPr bwMode="auto">
          <a:xfrm>
            <a:off x="3098139" y="1196752"/>
            <a:ext cx="1451631" cy="106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s://i1.wp.com/xn--j1ahfl.xn--p1ai/data/edu/images/6134_e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0569" y1="6745" x2="44910" y2="8065"/>
                        <a14:backgroundMark x1="31737" y1="9238" x2="53293" y2="7625"/>
                        <a14:backgroundMark x1="63174" y1="10557" x2="69162" y2="14663"/>
                        <a14:backgroundMark x1="66617" y1="13490" x2="64371" y2="19648"/>
                        <a14:backgroundMark x1="63623" y1="21848" x2="63623" y2="21848"/>
                        <a14:backgroundMark x1="86527" y1="16422" x2="93713" y2="20528"/>
                        <a14:backgroundMark x1="86976" y1="18035" x2="83084" y2="15543"/>
                        <a14:backgroundMark x1="82335" y1="15103" x2="80988" y2="14663"/>
                        <a14:backgroundMark x1="80539" y1="14223" x2="78892" y2="13930"/>
                        <a14:backgroundMark x1="74701" y1="75513" x2="87874" y2="73900"/>
                        <a14:backgroundMark x1="62725" y1="65103" x2="66617" y2="67595"/>
                        <a14:backgroundMark x1="61826" y1="60997" x2="60180" y2="53079"/>
                        <a14:backgroundMark x1="51647" y1="54692" x2="48204" y2="54692"/>
                        <a14:backgroundMark x1="60180" y1="51760" x2="60180" y2="51760"/>
                        <a14:backgroundMark x1="33832" y1="94721" x2="27395" y2="88856"/>
                        <a14:backgroundMark x1="13772" y1="64663" x2="3593" y2="64663"/>
                        <a14:backgroundMark x1="68263" y1="68035" x2="68263" y2="68035"/>
                        <a14:backgroundMark x1="7784" y1="19648" x2="11677" y2="17155"/>
                        <a14:backgroundMark x1="8683" y1="22581" x2="8683" y2="22581"/>
                        <a14:backgroundMark x1="44012" y1="54252" x2="44012" y2="54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776" r="-13809" b="4731"/>
          <a:stretch/>
        </p:blipFill>
        <p:spPr bwMode="auto">
          <a:xfrm>
            <a:off x="3034002" y="4613445"/>
            <a:ext cx="1528742" cy="110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https://www.kindpng.com/picc/m/186-1863401_clipart-of-sun-blue-moon-full-and-ash.pn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Picture 13" descr="https://w7.pngwing.com/pngs/759/294/png-transparent-tree-drawing-shrub-animal-tree-leaf-branch-animal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0" b="89975" l="4457" r="93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783" t="5354" r="1034" b="7678"/>
          <a:stretch/>
        </p:blipFill>
        <p:spPr bwMode="auto">
          <a:xfrm>
            <a:off x="6137913" y="5776941"/>
            <a:ext cx="1461138" cy="105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7" descr="https://rybcrp.ru/wp-content/uploads/2019/04/emergency-call-filled-outline-icon-medicine-vector-17790847-1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449" b="98989" l="3700" r="99300">
                        <a14:foregroundMark x1="56700" y1="20020" x2="76200" y2="29626"/>
                        <a14:foregroundMark x1="83200" y1="43883" x2="89100" y2="35794"/>
                        <a14:foregroundMark x1="90300" y1="28615" x2="91000" y2="32760"/>
                        <a14:foregroundMark x1="49700" y1="20526" x2="47500" y2="28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101" t="3929" r="-7532" b="6192"/>
          <a:stretch/>
        </p:blipFill>
        <p:spPr bwMode="auto">
          <a:xfrm>
            <a:off x="4611871" y="5721198"/>
            <a:ext cx="1453807" cy="11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Goliaf\Downloads\Finish-Banner.pn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50" b="90750" l="7504" r="93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" t="34230" r="5497" b="28721"/>
          <a:stretch/>
        </p:blipFill>
        <p:spPr bwMode="auto">
          <a:xfrm rot="821539">
            <a:off x="5591062" y="354806"/>
            <a:ext cx="3554329" cy="98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Овал 42"/>
          <p:cNvSpPr/>
          <p:nvPr/>
        </p:nvSpPr>
        <p:spPr>
          <a:xfrm>
            <a:off x="1398312" y="1875622"/>
            <a:ext cx="455918" cy="45384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1</a:t>
            </a:r>
            <a:endParaRPr lang="ru-RU" sz="2800" b="1" dirty="0"/>
          </a:p>
        </p:txBody>
      </p:sp>
      <p:sp>
        <p:nvSpPr>
          <p:cNvPr id="44" name="Овал 43"/>
          <p:cNvSpPr/>
          <p:nvPr/>
        </p:nvSpPr>
        <p:spPr>
          <a:xfrm>
            <a:off x="3098138" y="1195152"/>
            <a:ext cx="455918" cy="45384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2</a:t>
            </a:r>
          </a:p>
        </p:txBody>
      </p:sp>
      <p:sp>
        <p:nvSpPr>
          <p:cNvPr id="45" name="Овал 44"/>
          <p:cNvSpPr/>
          <p:nvPr/>
        </p:nvSpPr>
        <p:spPr>
          <a:xfrm>
            <a:off x="4625954" y="2283983"/>
            <a:ext cx="455918" cy="45384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3</a:t>
            </a:r>
            <a:endParaRPr lang="ru-RU" sz="2800" b="1" dirty="0"/>
          </a:p>
        </p:txBody>
      </p:sp>
      <p:sp>
        <p:nvSpPr>
          <p:cNvPr id="46" name="Овал 45"/>
          <p:cNvSpPr/>
          <p:nvPr/>
        </p:nvSpPr>
        <p:spPr>
          <a:xfrm>
            <a:off x="4150399" y="3495197"/>
            <a:ext cx="455918" cy="45384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4</a:t>
            </a:r>
            <a:endParaRPr lang="ru-RU" sz="2800" b="1" dirty="0"/>
          </a:p>
        </p:txBody>
      </p:sp>
      <p:sp>
        <p:nvSpPr>
          <p:cNvPr id="47" name="Овал 46"/>
          <p:cNvSpPr/>
          <p:nvPr/>
        </p:nvSpPr>
        <p:spPr>
          <a:xfrm>
            <a:off x="4131390" y="5332232"/>
            <a:ext cx="455918" cy="45384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5</a:t>
            </a:r>
            <a:endParaRPr lang="ru-RU" sz="2800" b="1" dirty="0"/>
          </a:p>
        </p:txBody>
      </p:sp>
      <p:sp>
        <p:nvSpPr>
          <p:cNvPr id="48" name="Овал 47"/>
          <p:cNvSpPr/>
          <p:nvPr/>
        </p:nvSpPr>
        <p:spPr>
          <a:xfrm>
            <a:off x="4672882" y="6363107"/>
            <a:ext cx="455918" cy="45384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6</a:t>
            </a:r>
          </a:p>
        </p:txBody>
      </p:sp>
      <p:sp>
        <p:nvSpPr>
          <p:cNvPr id="49" name="Овал 48"/>
          <p:cNvSpPr/>
          <p:nvPr/>
        </p:nvSpPr>
        <p:spPr>
          <a:xfrm>
            <a:off x="6362015" y="5717266"/>
            <a:ext cx="455918" cy="45384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7</a:t>
            </a:r>
            <a:endParaRPr lang="ru-RU" sz="2800" b="1" dirty="0"/>
          </a:p>
        </p:txBody>
      </p:sp>
      <p:sp>
        <p:nvSpPr>
          <p:cNvPr id="50" name="Овал 49"/>
          <p:cNvSpPr/>
          <p:nvPr/>
        </p:nvSpPr>
        <p:spPr>
          <a:xfrm>
            <a:off x="8592640" y="5508419"/>
            <a:ext cx="455918" cy="45384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8</a:t>
            </a:r>
            <a:endParaRPr lang="ru-RU" sz="2800" b="1" dirty="0"/>
          </a:p>
        </p:txBody>
      </p:sp>
      <p:sp>
        <p:nvSpPr>
          <p:cNvPr id="58" name="Скругленная прямоугольная выноска 57"/>
          <p:cNvSpPr/>
          <p:nvPr/>
        </p:nvSpPr>
        <p:spPr>
          <a:xfrm>
            <a:off x="146926" y="2518828"/>
            <a:ext cx="1656184" cy="842707"/>
          </a:xfrm>
          <a:prstGeom prst="wedgeRoundRectCallout">
            <a:avLst>
              <a:gd name="adj1" fmla="val 81749"/>
              <a:gd name="adj2" fmla="val -67320"/>
              <a:gd name="adj3" fmla="val 1666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Творческие способности</a:t>
            </a:r>
            <a:endParaRPr lang="ru-RU" sz="2000" b="1" dirty="0"/>
          </a:p>
        </p:txBody>
      </p:sp>
      <p:sp>
        <p:nvSpPr>
          <p:cNvPr id="59" name="Скругленная прямоугольная выноска 58"/>
          <p:cNvSpPr/>
          <p:nvPr/>
        </p:nvSpPr>
        <p:spPr>
          <a:xfrm>
            <a:off x="3203848" y="416602"/>
            <a:ext cx="2222376" cy="636134"/>
          </a:xfrm>
          <a:prstGeom prst="wedgeRoundRectCallout">
            <a:avLst>
              <a:gd name="adj1" fmla="val -11584"/>
              <a:gd name="adj2" fmla="val 92944"/>
              <a:gd name="adj3" fmla="val 1666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Эрудированность </a:t>
            </a:r>
            <a:endParaRPr lang="ru-RU" sz="2000" b="1" dirty="0"/>
          </a:p>
        </p:txBody>
      </p:sp>
      <p:sp>
        <p:nvSpPr>
          <p:cNvPr id="60" name="Скругленная прямоугольная выноска 59"/>
          <p:cNvSpPr/>
          <p:nvPr/>
        </p:nvSpPr>
        <p:spPr>
          <a:xfrm>
            <a:off x="301871" y="4725144"/>
            <a:ext cx="2307437" cy="849045"/>
          </a:xfrm>
          <a:prstGeom prst="wedgeRoundRectCallout">
            <a:avLst>
              <a:gd name="adj1" fmla="val 73729"/>
              <a:gd name="adj2" fmla="val -3214"/>
              <a:gd name="adj3" fmla="val 1666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/>
              <a:t>Математические способности и навыки логики</a:t>
            </a:r>
            <a:endParaRPr lang="ru-RU" sz="1900" b="1" dirty="0"/>
          </a:p>
        </p:txBody>
      </p:sp>
      <p:sp>
        <p:nvSpPr>
          <p:cNvPr id="61" name="Скругленная прямоугольная выноска 60"/>
          <p:cNvSpPr/>
          <p:nvPr/>
        </p:nvSpPr>
        <p:spPr>
          <a:xfrm>
            <a:off x="1417988" y="5805264"/>
            <a:ext cx="2602394" cy="992039"/>
          </a:xfrm>
          <a:prstGeom prst="wedgeRoundRectCallout">
            <a:avLst>
              <a:gd name="adj1" fmla="val 74219"/>
              <a:gd name="adj2" fmla="val 10589"/>
              <a:gd name="adj3" fmla="val 1666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/>
              <a:t>Знания, необходимые в экстренной ситуации</a:t>
            </a:r>
            <a:endParaRPr lang="ru-RU" sz="1900" b="1" dirty="0"/>
          </a:p>
        </p:txBody>
      </p:sp>
      <p:sp>
        <p:nvSpPr>
          <p:cNvPr id="62" name="Скругленная прямоугольная выноска 61"/>
          <p:cNvSpPr/>
          <p:nvPr/>
        </p:nvSpPr>
        <p:spPr>
          <a:xfrm>
            <a:off x="7599051" y="3861048"/>
            <a:ext cx="1455187" cy="1327948"/>
          </a:xfrm>
          <a:prstGeom prst="wedgeRoundRectCallout">
            <a:avLst>
              <a:gd name="adj1" fmla="val 13029"/>
              <a:gd name="adj2" fmla="val 99354"/>
              <a:gd name="adj3" fmla="val 1666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/>
              <a:t>Работа</a:t>
            </a:r>
          </a:p>
          <a:p>
            <a:pPr algn="ctr"/>
            <a:r>
              <a:rPr lang="ru-RU" sz="1900" b="1" dirty="0" smtClean="0"/>
              <a:t>в команде на пути к ПОБЕДЕ!</a:t>
            </a:r>
            <a:endParaRPr lang="ru-RU" sz="1900" b="1" dirty="0"/>
          </a:p>
        </p:txBody>
      </p:sp>
      <p:sp>
        <p:nvSpPr>
          <p:cNvPr id="63" name="Скругленная прямоугольная выноска 62"/>
          <p:cNvSpPr/>
          <p:nvPr/>
        </p:nvSpPr>
        <p:spPr>
          <a:xfrm>
            <a:off x="5957712" y="1835219"/>
            <a:ext cx="2407568" cy="636134"/>
          </a:xfrm>
          <a:prstGeom prst="wedgeRoundRectCallout">
            <a:avLst>
              <a:gd name="adj1" fmla="val -46851"/>
              <a:gd name="adj2" fmla="val 96366"/>
              <a:gd name="adj3" fmla="val 1666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/>
              <a:t>Находчивость и сообразительность </a:t>
            </a:r>
            <a:endParaRPr lang="ru-RU" sz="1900" b="1" dirty="0"/>
          </a:p>
        </p:txBody>
      </p:sp>
      <p:sp>
        <p:nvSpPr>
          <p:cNvPr id="64" name="Скругленная прямоугольная выноска 63"/>
          <p:cNvSpPr/>
          <p:nvPr/>
        </p:nvSpPr>
        <p:spPr>
          <a:xfrm>
            <a:off x="4932040" y="4320287"/>
            <a:ext cx="2474922" cy="1025697"/>
          </a:xfrm>
          <a:prstGeom prst="wedgeRoundRectCallout">
            <a:avLst>
              <a:gd name="adj1" fmla="val -280"/>
              <a:gd name="adj2" fmla="val 90307"/>
              <a:gd name="adj3" fmla="val 1666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/>
              <a:t>Умение находить выход из дорожных ловушек</a:t>
            </a:r>
            <a:endParaRPr lang="ru-RU" sz="1900" b="1" dirty="0"/>
          </a:p>
        </p:txBody>
      </p:sp>
      <p:sp>
        <p:nvSpPr>
          <p:cNvPr id="65" name="Скругленная прямоугольная выноска 64"/>
          <p:cNvSpPr/>
          <p:nvPr/>
        </p:nvSpPr>
        <p:spPr>
          <a:xfrm>
            <a:off x="395536" y="3653147"/>
            <a:ext cx="2646055" cy="753128"/>
          </a:xfrm>
          <a:prstGeom prst="wedgeRoundRectCallout">
            <a:avLst>
              <a:gd name="adj1" fmla="val 63822"/>
              <a:gd name="adj2" fmla="val 8325"/>
              <a:gd name="adj3" fmla="val 1666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/>
              <a:t>Знание знаков дорожного движения</a:t>
            </a:r>
            <a:endParaRPr lang="ru-RU" sz="1900" b="1" dirty="0"/>
          </a:p>
        </p:txBody>
      </p:sp>
    </p:spTree>
    <p:extLst>
      <p:ext uri="{BB962C8B-B14F-4D97-AF65-F5344CB8AC3E}">
        <p14:creationId xmlns:p14="http://schemas.microsoft.com/office/powerpoint/2010/main" val="133310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 b="6232"/>
          <a:stretch/>
        </p:blipFill>
        <p:spPr>
          <a:xfrm>
            <a:off x="4100942" y="5308884"/>
            <a:ext cx="3063346" cy="12673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97736" y="5339690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22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корост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" b="13823"/>
          <a:stretch>
            <a:fillRect/>
          </a:stretch>
        </p:blipFill>
        <p:spPr bwMode="auto">
          <a:xfrm>
            <a:off x="4433776" y="5229200"/>
            <a:ext cx="2690996" cy="12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95736" y="5232339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4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1068" y="5132849"/>
            <a:ext cx="3627434" cy="14022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51720" y="5298472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0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7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4639" r="3419" b="35110"/>
          <a:stretch>
            <a:fillRect/>
          </a:stretch>
        </p:blipFill>
        <p:spPr bwMode="auto">
          <a:xfrm>
            <a:off x="3923928" y="5229200"/>
            <a:ext cx="2429952" cy="123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07704" y="5229200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6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62579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t="24606" r="9337" b="37048"/>
          <a:stretch>
            <a:fillRect/>
          </a:stretch>
        </p:blipFill>
        <p:spPr bwMode="auto">
          <a:xfrm>
            <a:off x="3852887" y="5184321"/>
            <a:ext cx="3527425" cy="122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21114" y="5184321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3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s8.hostingkartinok.com/uploads/images/2016/04/64f665df09179a2086b6a6136e62f42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" b="36621"/>
          <a:stretch/>
        </p:blipFill>
        <p:spPr bwMode="auto">
          <a:xfrm>
            <a:off x="3847092" y="5288764"/>
            <a:ext cx="3703132" cy="122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37138" y="5288765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1" b="6232"/>
          <a:stretch/>
        </p:blipFill>
        <p:spPr>
          <a:xfrm>
            <a:off x="3850613" y="5309700"/>
            <a:ext cx="2952328" cy="12876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77098" y="5309699"/>
            <a:ext cx="6339318" cy="143166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5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hobobo.ru/assets/uploads/2021/01/Rebus-PDD-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9" b="26902"/>
          <a:stretch/>
        </p:blipFill>
        <p:spPr bwMode="auto">
          <a:xfrm>
            <a:off x="3364176" y="5174335"/>
            <a:ext cx="4517578" cy="142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37138" y="5165683"/>
            <a:ext cx="6339318" cy="143166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5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 b="14190"/>
          <a:stretch/>
        </p:blipFill>
        <p:spPr>
          <a:xfrm>
            <a:off x="3148256" y="5229200"/>
            <a:ext cx="4248150" cy="14401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51720" y="5222095"/>
            <a:ext cx="6339318" cy="143166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4" b="9292"/>
          <a:stretch/>
        </p:blipFill>
        <p:spPr>
          <a:xfrm>
            <a:off x="2697178" y="5189594"/>
            <a:ext cx="5198692" cy="13721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93122" y="5157192"/>
            <a:ext cx="6339318" cy="143166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8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0" r="13837"/>
          <a:stretch>
            <a:fillRect/>
          </a:stretch>
        </p:blipFill>
        <p:spPr bwMode="auto">
          <a:xfrm>
            <a:off x="2354877" y="5264389"/>
            <a:ext cx="6465595" cy="140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76264" y="5237691"/>
            <a:ext cx="6339318" cy="143166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9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1347" y="4981986"/>
            <a:ext cx="3456732" cy="14509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83768" y="5196381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5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ce.chem.wisc.edu/Prince/Nanoparticles_in_Nature/Introduction_files/droppedImage-filter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" b="1801"/>
          <a:stretch/>
        </p:blipFill>
        <p:spPr bwMode="auto">
          <a:xfrm>
            <a:off x="-2820" y="-14332"/>
            <a:ext cx="9146820" cy="67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137089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1549878" y="603994"/>
            <a:ext cx="71786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s://static.dochkisinochki.ru/upload/_catalog/22/6a/ca/GL000336308_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0" b="97015" l="300" r="100000">
                        <a14:foregroundMark x1="5000" y1="45989" x2="5000" y2="45989"/>
                        <a14:foregroundMark x1="11200" y1="72108" x2="11200" y2="72108"/>
                        <a14:foregroundMark x1="18100" y1="55970" x2="18100" y2="55970"/>
                        <a14:foregroundMark x1="25100" y1="43750" x2="25100" y2="43750"/>
                        <a14:foregroundMark x1="25100" y1="43750" x2="25100" y2="43750"/>
                        <a14:foregroundMark x1="42600" y1="38153" x2="42600" y2="38153"/>
                        <a14:foregroundMark x1="35500" y1="49440" x2="35500" y2="49440"/>
                        <a14:foregroundMark x1="44900" y1="80410" x2="44900" y2="80410"/>
                        <a14:foregroundMark x1="54500" y1="82929" x2="54500" y2="82929"/>
                        <a14:foregroundMark x1="62400" y1="80877" x2="62400" y2="80877"/>
                        <a14:foregroundMark x1="62400" y1="80877" x2="62400" y2="80877"/>
                        <a14:foregroundMark x1="87700" y1="71455" x2="87700" y2="71455"/>
                        <a14:foregroundMark x1="66400" y1="44403" x2="66400" y2="42817"/>
                        <a14:foregroundMark x1="77800" y1="31716" x2="73600" y2="33116"/>
                        <a14:foregroundMark x1="87900" y1="27332" x2="87900" y2="27332"/>
                        <a14:foregroundMark x1="71400" y1="26119" x2="71400" y2="26119"/>
                        <a14:foregroundMark x1="83200" y1="25653" x2="94100" y2="27985"/>
                        <a14:foregroundMark x1="43100" y1="16698" x2="48800" y2="21735"/>
                        <a14:foregroundMark x1="47800" y1="43284" x2="50300" y2="46269"/>
                        <a14:foregroundMark x1="64400" y1="58955" x2="68600" y2="60541"/>
                        <a14:foregroundMark x1="68600" y1="60541" x2="68600" y2="60541"/>
                        <a14:foregroundMark x1="83000" y1="54104" x2="87500" y2="55970"/>
                        <a14:foregroundMark x1="25800" y1="41138" x2="24300" y2="45522"/>
                        <a14:foregroundMark x1="28800" y1="46455" x2="29500" y2="48134"/>
                        <a14:foregroundMark x1="71900" y1="25187" x2="70400" y2="27799"/>
                        <a14:foregroundMark x1="22300" y1="61940" x2="20900" y2="62407"/>
                        <a14:foregroundMark x1="20900" y1="62407" x2="20900" y2="62407"/>
                        <a14:foregroundMark x1="30300" y1="70522" x2="30500" y2="72854"/>
                        <a14:backgroundMark x1="41900" y1="34049" x2="41900" y2="34049"/>
                        <a14:backgroundMark x1="45400" y1="37500" x2="45400" y2="37500"/>
                        <a14:backgroundMark x1="15700" y1="54291" x2="15700" y2="54291"/>
                        <a14:backgroundMark x1="14200" y1="70056" x2="14200" y2="70056"/>
                        <a14:backgroundMark x1="12700" y1="31250" x2="12700" y2="31250"/>
                        <a14:backgroundMark x1="69900" y1="22201" x2="69900" y2="22201"/>
                        <a14:backgroundMark x1="51600" y1="81623" x2="51600" y2="81623"/>
                        <a14:backgroundMark x1="28300" y1="71922" x2="28300" y2="71922"/>
                        <a14:backgroundMark x1="69600" y1="44216" x2="69600" y2="44216"/>
                        <a14:backgroundMark x1="64900" y1="57556" x2="64900" y2="57556"/>
                        <a14:backgroundMark x1="49800" y1="19216" x2="49800" y2="19216"/>
                        <a14:backgroundMark x1="59700" y1="24067" x2="59700" y2="24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53"/>
          <a:stretch/>
        </p:blipFill>
        <p:spPr bwMode="auto">
          <a:xfrm>
            <a:off x="2440658" y="116631"/>
            <a:ext cx="1277315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1052736"/>
            <a:ext cx="2286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«…Однажды </a:t>
            </a:r>
            <a:r>
              <a:rPr lang="ru-RU" sz="1400" dirty="0"/>
              <a:t>на трамвае</a:t>
            </a:r>
          </a:p>
          <a:p>
            <a:r>
              <a:rPr lang="ru-RU" sz="1400" dirty="0"/>
              <a:t>Он ехал на вокзал.</a:t>
            </a:r>
          </a:p>
          <a:p>
            <a:r>
              <a:rPr lang="ru-RU" sz="1400" dirty="0"/>
              <a:t>И, двери открывая,</a:t>
            </a:r>
          </a:p>
          <a:p>
            <a:r>
              <a:rPr lang="ru-RU" sz="1400" dirty="0"/>
              <a:t>Вожатому сказал:</a:t>
            </a:r>
          </a:p>
          <a:p>
            <a:r>
              <a:rPr lang="ru-RU" sz="1400" dirty="0" smtClean="0"/>
              <a:t>«Глубокоуважаемый</a:t>
            </a:r>
            <a:r>
              <a:rPr lang="ru-RU" sz="1400" dirty="0"/>
              <a:t>,</a:t>
            </a:r>
          </a:p>
          <a:p>
            <a:r>
              <a:rPr lang="ru-RU" sz="1400" dirty="0" err="1"/>
              <a:t>Вагоноуважатый</a:t>
            </a:r>
            <a:r>
              <a:rPr lang="ru-RU" sz="1400" dirty="0"/>
              <a:t>!</a:t>
            </a:r>
          </a:p>
          <a:p>
            <a:r>
              <a:rPr lang="ru-RU" sz="1400" dirty="0" err="1"/>
              <a:t>Вагоноуважаемый</a:t>
            </a:r>
            <a:r>
              <a:rPr lang="ru-RU" sz="1400" dirty="0"/>
              <a:t>!</a:t>
            </a:r>
          </a:p>
          <a:p>
            <a:r>
              <a:rPr lang="ru-RU" sz="1400" dirty="0" err="1"/>
              <a:t>Глубокоуважатый</a:t>
            </a:r>
            <a:r>
              <a:rPr lang="ru-RU" sz="1400" dirty="0"/>
              <a:t>!</a:t>
            </a:r>
          </a:p>
          <a:p>
            <a:r>
              <a:rPr lang="ru-RU" sz="1400" dirty="0"/>
              <a:t>Во что бы то ни стало</a:t>
            </a:r>
          </a:p>
          <a:p>
            <a:r>
              <a:rPr lang="ru-RU" sz="1400" dirty="0"/>
              <a:t>Мне надо уходить.</a:t>
            </a:r>
          </a:p>
          <a:p>
            <a:r>
              <a:rPr lang="ru-RU" sz="1400" dirty="0"/>
              <a:t>Нельзя ли у </a:t>
            </a:r>
            <a:r>
              <a:rPr lang="ru-RU" sz="1400" dirty="0" err="1"/>
              <a:t>трамвала</a:t>
            </a:r>
            <a:endParaRPr lang="ru-RU" sz="1400" dirty="0"/>
          </a:p>
          <a:p>
            <a:r>
              <a:rPr lang="ru-RU" sz="1400" dirty="0" err="1"/>
              <a:t>Вокзай</a:t>
            </a:r>
            <a:r>
              <a:rPr lang="ru-RU" sz="1400" dirty="0"/>
              <a:t> остановить</a:t>
            </a:r>
            <a:r>
              <a:rPr lang="ru-RU" sz="1400" dirty="0" smtClean="0"/>
              <a:t>!»»</a:t>
            </a:r>
            <a:endParaRPr lang="ru-RU" sz="1400" dirty="0"/>
          </a:p>
        </p:txBody>
      </p:sp>
      <p:pic>
        <p:nvPicPr>
          <p:cNvPr id="1028" name="Picture 4" descr="https://my-book-shop.ru/image/product/3/39422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55" y="1202976"/>
            <a:ext cx="1422196" cy="190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12468" y="3068960"/>
            <a:ext cx="2115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Самуил Маршак</a:t>
            </a:r>
          </a:p>
          <a:p>
            <a:pPr algn="ctr"/>
            <a:r>
              <a:rPr lang="ru-RU" sz="1400" b="1" dirty="0" smtClean="0"/>
              <a:t>«Вот </a:t>
            </a:r>
            <a:r>
              <a:rPr lang="ru-RU" sz="1400" b="1" dirty="0"/>
              <a:t>какой </a:t>
            </a:r>
            <a:r>
              <a:rPr lang="ru-RU" sz="1400" b="1" dirty="0" smtClean="0"/>
              <a:t>рассеянный»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8755" y="3991123"/>
            <a:ext cx="190898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«…А </a:t>
            </a:r>
            <a:r>
              <a:rPr lang="ru-RU" sz="1400" dirty="0"/>
              <a:t>наварил он ее столько, что тут, кому приходилось из деревни в город ехать, должен был в каше дорогу проедать. Только никто на это не жаловался: очень уж была каша вкусная и сладкая</a:t>
            </a:r>
            <a:r>
              <a:rPr lang="ru-RU" sz="1400" dirty="0" smtClean="0"/>
              <a:t>.»</a:t>
            </a:r>
            <a:endParaRPr lang="ru-RU" sz="1400" dirty="0"/>
          </a:p>
        </p:txBody>
      </p:sp>
      <p:pic>
        <p:nvPicPr>
          <p:cNvPr id="1030" name="Picture 6" descr="https://vremyadetyam.ru/assets/images/detyam/proektor/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453" y="3987571"/>
            <a:ext cx="1342491" cy="187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679545" y="5858108"/>
            <a:ext cx="1400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Братья Гримм</a:t>
            </a:r>
          </a:p>
          <a:p>
            <a:pPr algn="ctr"/>
            <a:r>
              <a:rPr lang="ru-RU" sz="1400" b="1" dirty="0" smtClean="0"/>
              <a:t>«Горшок каши»</a:t>
            </a:r>
            <a:endParaRPr lang="ru-RU" sz="1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0590" y="188640"/>
            <a:ext cx="201763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«…Тем </a:t>
            </a:r>
            <a:r>
              <a:rPr lang="ru-RU" sz="1400" dirty="0"/>
              <a:t>временем король, проезжая мимо, заметил по пути прекрасный замок, и пожелал войти туда. Кот услыхал, как гремят по подъемному мосту колеса королевской кареты и, выбежав навстречу, сказал королю: </a:t>
            </a:r>
            <a:r>
              <a:rPr lang="ru-RU" sz="1400" dirty="0" smtClean="0"/>
              <a:t>«Добро </a:t>
            </a:r>
            <a:r>
              <a:rPr lang="ru-RU" sz="1400" dirty="0"/>
              <a:t>пожаловать в замок, ваше </a:t>
            </a:r>
            <a:r>
              <a:rPr lang="ru-RU" sz="1400" dirty="0" smtClean="0"/>
              <a:t>величество!»»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848794" y="2342656"/>
            <a:ext cx="1398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Шарль Перро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«Кот </a:t>
            </a:r>
            <a:r>
              <a:rPr lang="ru-RU" sz="1400" b="1" dirty="0"/>
              <a:t>в сапогах»</a:t>
            </a:r>
          </a:p>
        </p:txBody>
      </p:sp>
      <p:pic>
        <p:nvPicPr>
          <p:cNvPr id="1032" name="Picture 8" descr="https://my-book-shop.ru/image/product/3/399826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204" y="528302"/>
            <a:ext cx="1518212" cy="187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786707" y="5503872"/>
            <a:ext cx="1817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Николай Носов</a:t>
            </a:r>
          </a:p>
          <a:p>
            <a:pPr algn="ctr"/>
            <a:r>
              <a:rPr lang="ru-RU" sz="1200" b="1" dirty="0" smtClean="0"/>
              <a:t>«Приключения Незнайки и его друзей»</a:t>
            </a:r>
            <a:endParaRPr lang="ru-RU" sz="1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94007" y="3488228"/>
            <a:ext cx="238224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«…Этот </a:t>
            </a:r>
            <a:r>
              <a:rPr lang="ru-RU" sz="1400" dirty="0"/>
              <a:t>автомобиль работал на газированной воде с сиропом. Посреди машины было устроено сидение для водителя, а перед ним помещался бак с газированной водой. Газ из бака проходил по трубке в медный цилиндр и толкал железный поршень... </a:t>
            </a:r>
            <a:r>
              <a:rPr lang="ru-RU" sz="1400" dirty="0" smtClean="0"/>
              <a:t>Такие газированные </a:t>
            </a:r>
            <a:r>
              <a:rPr lang="ru-RU" sz="1400" dirty="0"/>
              <a:t>автомобили были очень распространены среди </a:t>
            </a:r>
            <a:r>
              <a:rPr lang="ru-RU" sz="1400" dirty="0" smtClean="0"/>
              <a:t>коротышек.»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64767" y="1202976"/>
            <a:ext cx="2029811" cy="2389204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Ответ: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34" name="Picture 10" descr="https://forkids.newbookshop.ru/pictures/10234305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341" y="3579804"/>
            <a:ext cx="1296842" cy="19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340947" y="3987571"/>
            <a:ext cx="2029811" cy="2389204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Ответ: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798204" y="3573016"/>
            <a:ext cx="1734236" cy="2646383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Ответ: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88224" y="476672"/>
            <a:ext cx="1813787" cy="2389204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Ответ: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9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9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ped-kopilka.ru/upload/blogs/13150_fa2514827e2ab845c9998a868378af87.jp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4" b="29876"/>
          <a:stretch/>
        </p:blipFill>
        <p:spPr bwMode="auto">
          <a:xfrm>
            <a:off x="3998214" y="5463028"/>
            <a:ext cx="3598122" cy="109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5405653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7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s://static.my-shop.ru/product/f3/125/1241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r="1792"/>
          <a:stretch/>
        </p:blipFill>
        <p:spPr bwMode="auto">
          <a:xfrm>
            <a:off x="0" y="-1"/>
            <a:ext cx="9144000" cy="686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295" y="1196752"/>
            <a:ext cx="4144665" cy="1323439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dirty="0" smtClean="0"/>
              <a:t>Задача № 1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Зелёный сигнал горит на пешеходном светофоре 18 секунд, а красный – 20 секунд. За сколько секунд пешеход может успеть безопасно перейти дорогу?</a:t>
            </a:r>
          </a:p>
        </p:txBody>
      </p:sp>
      <p:sp>
        <p:nvSpPr>
          <p:cNvPr id="12" name="AutoShape 6" descr="https://kartinkinaden.ru/uploads/posts/2020-07/1593742606_76-p-foni-s-bumagoi-v-kletku-9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4" descr="http://chirurgieomfio.old.usmf.md/wp-content/blogs.dir/109/files/sites/109/2013/10/location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i1.wp.com/xn--j1ahfl.xn--p1ai/data/edu/images/6134_e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569" y1="6745" x2="44910" y2="8065"/>
                        <a14:backgroundMark x1="31737" y1="9238" x2="53293" y2="7625"/>
                        <a14:backgroundMark x1="63174" y1="10557" x2="69162" y2="14663"/>
                        <a14:backgroundMark x1="66617" y1="13490" x2="64371" y2="19648"/>
                        <a14:backgroundMark x1="63623" y1="21848" x2="63623" y2="21848"/>
                        <a14:backgroundMark x1="86527" y1="16422" x2="93713" y2="20528"/>
                        <a14:backgroundMark x1="86976" y1="18035" x2="83084" y2="15543"/>
                        <a14:backgroundMark x1="82335" y1="15103" x2="80988" y2="14663"/>
                        <a14:backgroundMark x1="80539" y1="14223" x2="78892" y2="13930"/>
                        <a14:backgroundMark x1="74701" y1="75513" x2="87874" y2="73900"/>
                        <a14:backgroundMark x1="62725" y1="65103" x2="66617" y2="67595"/>
                        <a14:backgroundMark x1="61826" y1="60997" x2="60180" y2="53079"/>
                        <a14:backgroundMark x1="51647" y1="54692" x2="48204" y2="54692"/>
                        <a14:backgroundMark x1="60180" y1="51760" x2="60180" y2="51760"/>
                        <a14:backgroundMark x1="33832" y1="94721" x2="27395" y2="88856"/>
                        <a14:backgroundMark x1="13772" y1="64663" x2="3593" y2="64663"/>
                        <a14:backgroundMark x1="68263" y1="68035" x2="68263" y2="68035"/>
                        <a14:backgroundMark x1="7784" y1="19648" x2="11677" y2="17155"/>
                        <a14:backgroundMark x1="8683" y1="22581" x2="8683" y2="22581"/>
                        <a14:backgroundMark x1="44012" y1="54252" x2="44012" y2="54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776" r="-13809" b="4731"/>
          <a:stretch/>
        </p:blipFill>
        <p:spPr bwMode="auto">
          <a:xfrm>
            <a:off x="2749578" y="82098"/>
            <a:ext cx="1440160" cy="104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/>
          <p:cNvCxnSpPr>
            <a:endCxn id="11" idx="1"/>
          </p:cNvCxnSpPr>
          <p:nvPr/>
        </p:nvCxnSpPr>
        <p:spPr>
          <a:xfrm>
            <a:off x="1549878" y="603994"/>
            <a:ext cx="1199700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67295" y="2633876"/>
            <a:ext cx="4136215" cy="338554"/>
          </a:xfrm>
          <a:prstGeom prst="rect">
            <a:avLst/>
          </a:prstGeom>
          <a:solidFill>
            <a:srgbClr val="9966FF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/>
              <a:t>Ответ:  18 секунд</a:t>
            </a:r>
            <a:endParaRPr lang="ru-RU" sz="16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7295" y="3068960"/>
            <a:ext cx="4144665" cy="1031051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Задача № 2</a:t>
            </a:r>
          </a:p>
          <a:p>
            <a:r>
              <a:rPr lang="ru-RU" sz="1500" dirty="0" smtClean="0"/>
              <a:t>На </a:t>
            </a:r>
            <a:r>
              <a:rPr lang="ru-RU" sz="1500" dirty="0"/>
              <a:t>перекрёстке водитель скорой помощи проехал на красный </a:t>
            </a:r>
            <a:r>
              <a:rPr lang="ru-RU" sz="1500" dirty="0" smtClean="0"/>
              <a:t>сигнал, </a:t>
            </a:r>
            <a:r>
              <a:rPr lang="ru-RU" sz="1500" dirty="0"/>
              <a:t>спеша на помощь к больному. Сколько допущено нарушений?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7295" y="4242574"/>
            <a:ext cx="4136215" cy="338554"/>
          </a:xfrm>
          <a:prstGeom prst="rect">
            <a:avLst/>
          </a:prstGeom>
          <a:solidFill>
            <a:srgbClr val="9966FF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b="1" dirty="0"/>
              <a:t>Ответ:  допущено 0 нарушений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7295" y="4725144"/>
            <a:ext cx="4144665" cy="1323439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Задача № 3</a:t>
            </a:r>
          </a:p>
          <a:p>
            <a:r>
              <a:rPr lang="ru-RU" sz="1600" dirty="0"/>
              <a:t> В сухую погоду остановочный путь автомобиля равен 22 м, а во время снегопада – в 3 раза больше. Чему равен остановочный путь автомобиля в снегопад?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7295" y="6142077"/>
            <a:ext cx="4136215" cy="338554"/>
          </a:xfrm>
          <a:prstGeom prst="rect">
            <a:avLst/>
          </a:prstGeom>
          <a:solidFill>
            <a:srgbClr val="9966FF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b="1" dirty="0"/>
              <a:t>Ответ:  остановочный путь равен 66 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32040" y="160338"/>
            <a:ext cx="4144665" cy="1323439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Задача № 4</a:t>
            </a:r>
          </a:p>
          <a:p>
            <a:r>
              <a:rPr lang="ru-RU" sz="1600" dirty="0"/>
              <a:t>Пятеро ребят играли на проезжей части дороги. Трое ушли домой. Остальные ребята остались играть на дороге. Сколько ребят </a:t>
            </a:r>
            <a:r>
              <a:rPr lang="ru-RU" sz="1600" dirty="0" smtClean="0"/>
              <a:t> </a:t>
            </a:r>
            <a:r>
              <a:rPr lang="ru-RU" sz="1600" dirty="0"/>
              <a:t>нарушили правил безопасного поведения?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932040" y="1597462"/>
            <a:ext cx="4136215" cy="584775"/>
          </a:xfrm>
          <a:prstGeom prst="rect">
            <a:avLst/>
          </a:prstGeom>
          <a:solidFill>
            <a:srgbClr val="9966FF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b="1" dirty="0"/>
              <a:t>Ответ:  5 ребят нарушили правила безопасного поведения на дороге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927090" y="2321585"/>
            <a:ext cx="4144665" cy="1323439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Задача № 5</a:t>
            </a:r>
          </a:p>
          <a:p>
            <a:r>
              <a:rPr lang="ru-RU" sz="1600" dirty="0"/>
              <a:t>Трое  мальчиков ехали на велосипедах </a:t>
            </a:r>
            <a:r>
              <a:rPr lang="ru-RU" sz="1600" dirty="0" smtClean="0"/>
              <a:t>по проезжей </a:t>
            </a:r>
            <a:r>
              <a:rPr lang="ru-RU" sz="1600" dirty="0"/>
              <a:t>части. Одному из них было 13 лет, остальным -15. Сколько человек нарушили правила дорожного движения?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927090" y="3780329"/>
            <a:ext cx="4136215" cy="584775"/>
          </a:xfrm>
          <a:prstGeom prst="rect">
            <a:avLst/>
          </a:prstGeom>
          <a:solidFill>
            <a:srgbClr val="9966FF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b="1" dirty="0"/>
              <a:t>Ответ:  один человек (мальчик 13 лет) нарушил правила дорожного движения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959585" y="4553833"/>
            <a:ext cx="4144665" cy="1323439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Задача № 6</a:t>
            </a:r>
          </a:p>
          <a:p>
            <a:r>
              <a:rPr lang="ru-RU" sz="1600" dirty="0"/>
              <a:t>3а три дня автомобиль проехал 190 км. В первый день - 60 км, во второй день - на 6 км меньше, чем в первый. Какое расстояние преодолел автомобиль за третий день?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959585" y="6012577"/>
            <a:ext cx="4136215" cy="584775"/>
          </a:xfrm>
          <a:prstGeom prst="rect">
            <a:avLst/>
          </a:prstGeom>
          <a:solidFill>
            <a:srgbClr val="9966FF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b="1" dirty="0"/>
              <a:t>Ответ:  в третий день пути автомобиль преодолел расстояние равное 76 км</a:t>
            </a:r>
          </a:p>
        </p:txBody>
      </p:sp>
    </p:spTree>
    <p:extLst>
      <p:ext uri="{BB962C8B-B14F-4D97-AF65-F5344CB8AC3E}">
        <p14:creationId xmlns:p14="http://schemas.microsoft.com/office/powerpoint/2010/main" val="276509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ATXAJzlqTAhbISZippqjubr2qHiUKqg9cBfa7xCIw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5" r="-27225" b="-14524"/>
          <a:stretch/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ped-kopilka.ru/upload/blogs/13150_8610449bf3167e2705e1388b0af01d89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8" b="24158"/>
          <a:stretch/>
        </p:blipFill>
        <p:spPr bwMode="auto">
          <a:xfrm>
            <a:off x="4716016" y="5464096"/>
            <a:ext cx="2808758" cy="11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30525">
            <a:off x="242834" y="2343317"/>
            <a:ext cx="86583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ЛОВУШКА!</a:t>
            </a:r>
            <a:endParaRPr lang="ru-RU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http://chirurgieomfio.old.usmf.md/wp-content/blogs.dir/109/files/sites/109/2013/10/location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5405653"/>
            <a:ext cx="6339318" cy="123657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ПОМОЩЬ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3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ublicdomainpictures.net/pictures/40000/velka/sticky-not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1" r="35260" b="69914"/>
          <a:stretch/>
        </p:blipFill>
        <p:spPr bwMode="auto">
          <a:xfrm>
            <a:off x="35496" y="1508693"/>
            <a:ext cx="2467911" cy="247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publicdomainpictures.net/pictures/40000/velka/sticky-not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t="69849" r="69194"/>
          <a:stretch/>
        </p:blipFill>
        <p:spPr bwMode="auto">
          <a:xfrm>
            <a:off x="7487342" y="4402227"/>
            <a:ext cx="1465228" cy="153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chirurgieomfio.old.usmf.md/wp-content/blogs.dir/109/files/sites/109/2013/10/location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29" b="89911" l="5667" r="93333">
                        <a14:foregroundMark x1="39000" y1="44362" x2="29500" y2="47181"/>
                        <a14:backgroundMark x1="23500" y1="83086" x2="21333" y2="8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t="2263" r="6459"/>
          <a:stretch/>
        </p:blipFill>
        <p:spPr bwMode="auto">
          <a:xfrm>
            <a:off x="67295" y="116631"/>
            <a:ext cx="1482583" cy="10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7" descr="https://rybcrp.ru/wp-content/uploads/2019/04/emergency-call-filled-outline-icon-medicine-vector-17790847-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49" b="98989" l="3700" r="99300">
                        <a14:foregroundMark x1="56700" y1="20020" x2="76200" y2="29626"/>
                        <a14:foregroundMark x1="83200" y1="43883" x2="89100" y2="35794"/>
                        <a14:foregroundMark x1="90300" y1="28615" x2="91000" y2="32760"/>
                        <a14:foregroundMark x1="49700" y1="20526" x2="47500" y2="28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101" t="3929" r="-7532" b="6192"/>
          <a:stretch/>
        </p:blipFill>
        <p:spPr bwMode="auto">
          <a:xfrm>
            <a:off x="2694580" y="63431"/>
            <a:ext cx="1109107" cy="84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1549878" y="603994"/>
            <a:ext cx="1199700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www.publicdomainpictures.net/pictures/40000/velka/sticky-notes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r="70104" b="71686"/>
          <a:stretch/>
        </p:blipFill>
        <p:spPr bwMode="auto">
          <a:xfrm>
            <a:off x="2621942" y="921570"/>
            <a:ext cx="1808285" cy="184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publicdomainpictures.net/pictures/40000/velka/sticky-notes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3" b="69607"/>
          <a:stretch/>
        </p:blipFill>
        <p:spPr bwMode="auto">
          <a:xfrm>
            <a:off x="7449846" y="473755"/>
            <a:ext cx="1362899" cy="152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publicdomainpictures.net/pictures/40000/velka/sticky-not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6" t="35597" r="35356" b="36187"/>
          <a:stretch/>
        </p:blipFill>
        <p:spPr bwMode="auto">
          <a:xfrm>
            <a:off x="4427984" y="1412776"/>
            <a:ext cx="2966464" cy="294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publicdomainpictures.net/pictures/40000/velka/sticky-notes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5" t="35340" b="34592"/>
          <a:stretch/>
        </p:blipFill>
        <p:spPr bwMode="auto">
          <a:xfrm>
            <a:off x="7449846" y="2332769"/>
            <a:ext cx="1642551" cy="16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.publicdomainpictures.net/pictures/40000/velka/sticky-notes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7" t="71543" r="34925" b="1424"/>
          <a:stretch/>
        </p:blipFill>
        <p:spPr bwMode="auto">
          <a:xfrm>
            <a:off x="5752510" y="96068"/>
            <a:ext cx="1485330" cy="141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ww.publicdomainpictures.net/pictures/40000/velka/sticky-notes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3" t="69607"/>
          <a:stretch/>
        </p:blipFill>
        <p:spPr bwMode="auto">
          <a:xfrm>
            <a:off x="155729" y="4458526"/>
            <a:ext cx="2237931" cy="219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674982" y="317865"/>
            <a:ext cx="15578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Сообщить диспетчеру причину вызова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02494" y="1060522"/>
            <a:ext cx="16561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Указать, кто именно пострадал: пешеход, водитель, </a:t>
            </a:r>
            <a:r>
              <a:rPr lang="ru-RU" sz="1600" dirty="0" smtClean="0"/>
              <a:t>пассажиры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525267" y="2734080"/>
            <a:ext cx="1517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Указать количество пострадавших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5604" y="1757134"/>
            <a:ext cx="21421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Указать пол и примерный возраст пострадавших, есть ли среди пострадавших беременные женщины, дети и </a:t>
            </a:r>
            <a:r>
              <a:rPr lang="ru-RU" sz="1600" dirty="0" smtClean="0"/>
              <a:t>инвалиды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524327" y="741257"/>
            <a:ext cx="12139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Указать свою свои </a:t>
            </a:r>
            <a:r>
              <a:rPr lang="ru-RU" sz="1600" dirty="0" err="1" smtClean="0"/>
              <a:t>ф.и.о.</a:t>
            </a:r>
            <a:r>
              <a:rPr lang="ru-RU" sz="1600" dirty="0" smtClean="0"/>
              <a:t> и </a:t>
            </a:r>
            <a:r>
              <a:rPr lang="ru-RU" sz="1600" dirty="0"/>
              <a:t>возраст</a:t>
            </a:r>
          </a:p>
        </p:txBody>
      </p:sp>
      <p:pic>
        <p:nvPicPr>
          <p:cNvPr id="8" name="Picture 2" descr="https://www.publicdomainpictures.net/pictures/40000/velka/sticky-notes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948" b="63073" l="3385" r="28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0" t="34853" r="68851" b="33755"/>
          <a:stretch/>
        </p:blipFill>
        <p:spPr bwMode="auto">
          <a:xfrm>
            <a:off x="2463425" y="3653778"/>
            <a:ext cx="2036567" cy="190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585794" y="1768748"/>
            <a:ext cx="25171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Указать точный адрес и его ориентиры (город, село, улица, дом, км дороги ближайшего к месту несчастного случая, общеизвестные ориентиры). Сообщить</a:t>
            </a:r>
          </a:p>
          <a:p>
            <a:pPr algn="ctr"/>
            <a:r>
              <a:rPr lang="ru-RU" sz="1600" dirty="0" smtClean="0"/>
              <a:t>о дополнительных опасностях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47120" y="4702454"/>
            <a:ext cx="1802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Сообщить о предпринятых действиях и спросить диспетчера о том, что </a:t>
            </a:r>
            <a:r>
              <a:rPr lang="ru-RU" sz="1600" dirty="0" smtClean="0"/>
              <a:t>вам делать дальше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573172" y="4025863"/>
            <a:ext cx="17234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По возможности организовать встречу бригады скорой </a:t>
            </a:r>
            <a:r>
              <a:rPr lang="ru-RU" sz="1600" dirty="0" smtClean="0"/>
              <a:t>помощи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573993" y="4696310"/>
            <a:ext cx="12139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Диспетчер первый кладет трубку</a:t>
            </a:r>
          </a:p>
        </p:txBody>
      </p:sp>
      <p:pic>
        <p:nvPicPr>
          <p:cNvPr id="1028" name="Picture 4" descr="https://thumbs.dreamstime.com/b/e-106551072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49125" l="50000" r="90000">
                        <a14:backgroundMark x1="58875" y1="46000" x2="79750" y2="44750"/>
                        <a14:backgroundMark x1="88250" y1="34250" x2="88250" y2="34250"/>
                        <a14:backgroundMark x1="88000" y1="34000" x2="88000" y2="37500"/>
                        <a14:backgroundMark x1="88500" y1="45000" x2="80625" y2="44500"/>
                        <a14:backgroundMark x1="84125" y1="44750" x2="72375" y2="44750"/>
                        <a14:backgroundMark x1="83500" y1="44750" x2="83500" y2="44750"/>
                        <a14:backgroundMark x1="53250" y1="30250" x2="53500" y2="26375"/>
                        <a14:backgroundMark x1="88500" y1="39000" x2="88500" y2="39000"/>
                        <a14:backgroundMark x1="61750" y1="44750" x2="64000" y2="4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04" t="10461" r="10125" b="53124"/>
          <a:stretch/>
        </p:blipFill>
        <p:spPr bwMode="auto">
          <a:xfrm>
            <a:off x="4715673" y="4352988"/>
            <a:ext cx="2549162" cy="248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838296" y="4402227"/>
            <a:ext cx="22718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Вызывающий скорую помощь кладет трубку только </a:t>
            </a:r>
            <a:r>
              <a:rPr lang="ru-RU" sz="1600" dirty="0" smtClean="0"/>
              <a:t>после </a:t>
            </a:r>
            <a:r>
              <a:rPr lang="ru-RU" sz="1600" dirty="0"/>
              <a:t>сообщения всей, известной ему, информации и когда он четко услышал ответ диспетчера «Вызов принят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337020" y="24410"/>
            <a:ext cx="57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</a:t>
            </a:r>
            <a:endParaRPr lang="ru-RU" sz="5400" b="1" cap="none" spc="300" dirty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283999" y="116631"/>
            <a:ext cx="57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6</a:t>
            </a:r>
            <a:endParaRPr lang="ru-RU" sz="5400" b="1" cap="none" spc="300" dirty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455650" y="3473217"/>
            <a:ext cx="57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5</a:t>
            </a:r>
            <a:endParaRPr lang="ru-RU" sz="5400" b="1" cap="none" spc="300" dirty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413032" y="5017150"/>
            <a:ext cx="57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</a:t>
            </a:r>
            <a:endParaRPr lang="ru-RU" sz="5400" b="1" cap="none" spc="300" dirty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451168" y="2001389"/>
            <a:ext cx="57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3</a:t>
            </a:r>
            <a:endParaRPr lang="ru-RU" sz="5400" b="1" cap="none" spc="300" dirty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524327" y="5478815"/>
            <a:ext cx="57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9</a:t>
            </a:r>
            <a:endParaRPr lang="ru-RU" sz="5400" b="1" cap="none" spc="300" dirty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139952" y="5835307"/>
            <a:ext cx="963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10</a:t>
            </a:r>
            <a:endParaRPr lang="ru-RU" sz="5400" b="1" cap="none" spc="300" dirty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693548" y="3192112"/>
            <a:ext cx="57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4</a:t>
            </a:r>
            <a:endParaRPr lang="ru-RU" sz="5400" b="1" cap="none" spc="300" dirty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702494" y="2417692"/>
            <a:ext cx="57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</a:t>
            </a:r>
            <a:endParaRPr lang="ru-RU" sz="5400" b="1" cap="none" spc="300" dirty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098883" y="5695476"/>
            <a:ext cx="57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7</a:t>
            </a:r>
            <a:endParaRPr lang="ru-RU" sz="5400" b="1" cap="none" spc="300" dirty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749578" y="4111"/>
            <a:ext cx="1248144" cy="963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6509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34c83b0-daba-48ad-8a7d-75e8d548d543">Z7KFWENHHMJR-1529864000-135</_dlc_DocId>
    <_dlc_DocIdUrl xmlns="134c83b0-daba-48ad-8a7d-75e8d548d543">
      <Url>http://www.eduportal44.ru/Galich/domdiu/_layouts/15/DocIdRedir.aspx?ID=Z7KFWENHHMJR-1529864000-135</Url>
      <Description>Z7KFWENHHMJR-1529864000-135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9A2BE821D47D44FB96C5F105433B7FC" ma:contentTypeVersion="0" ma:contentTypeDescription="Создание документа." ma:contentTypeScope="" ma:versionID="80e48860c24d9a67b748b229be65c0b9">
  <xsd:schema xmlns:xsd="http://www.w3.org/2001/XMLSchema" xmlns:xs="http://www.w3.org/2001/XMLSchema" xmlns:p="http://schemas.microsoft.com/office/2006/metadata/properties" xmlns:ns2="134c83b0-daba-48ad-8a7d-75e8d548d543" targetNamespace="http://schemas.microsoft.com/office/2006/metadata/properties" ma:root="true" ma:fieldsID="eff371e5cb969b5d82f81da25774fa59" ns2:_="">
    <xsd:import namespace="134c83b0-daba-48ad-8a7d-75e8d548d54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4c83b0-daba-48ad-8a7d-75e8d548d54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51ECAD-4623-42C4-94E4-FF1553C28289}"/>
</file>

<file path=customXml/itemProps2.xml><?xml version="1.0" encoding="utf-8"?>
<ds:datastoreItem xmlns:ds="http://schemas.openxmlformats.org/officeDocument/2006/customXml" ds:itemID="{D6C750BE-0A19-4C35-9B3D-16FA2A6C16E1}"/>
</file>

<file path=customXml/itemProps3.xml><?xml version="1.0" encoding="utf-8"?>
<ds:datastoreItem xmlns:ds="http://schemas.openxmlformats.org/officeDocument/2006/customXml" ds:itemID="{8B69582B-BC93-46B9-902D-6C8B7C6E29E5}"/>
</file>

<file path=customXml/itemProps4.xml><?xml version="1.0" encoding="utf-8"?>
<ds:datastoreItem xmlns:ds="http://schemas.openxmlformats.org/officeDocument/2006/customXml" ds:itemID="{8C78DC04-86F7-4717-B031-CF8218500648}"/>
</file>

<file path=docProps/app.xml><?xml version="1.0" encoding="utf-8"?>
<Properties xmlns="http://schemas.openxmlformats.org/officeDocument/2006/extended-properties" xmlns:vt="http://schemas.openxmlformats.org/officeDocument/2006/docPropsVTypes">
  <TotalTime>3392</TotalTime>
  <Words>1060</Words>
  <Application>Microsoft Office PowerPoint</Application>
  <PresentationFormat>Экран (4:3)</PresentationFormat>
  <Paragraphs>190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Приложение 1 -Игровое поле</dc:title>
  <dc:creator>Goliaf</dc:creator>
  <cp:lastModifiedBy>Методист</cp:lastModifiedBy>
  <cp:revision>131</cp:revision>
  <dcterms:created xsi:type="dcterms:W3CDTF">2021-01-12T12:15:22Z</dcterms:created>
  <dcterms:modified xsi:type="dcterms:W3CDTF">2023-01-24T10:20:00Z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0x010100E9A2BE821D47D44FB96C5F105433B7FC</vt:lpwstr>
  </property>
  <property fmtid="{D5CDD505-2E9C-101B-9397-08002B2CF9AE}" pid="3" name="_dlc_DocIdItemGuid">
    <vt:lpwstr>01b7c83e-e0ff-49a8-98da-235a7e689fee</vt:lpwstr>
  </property>
</Properties>
</file>