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6" r:id="rId4"/>
    <p:sldId id="275" r:id="rId5"/>
    <p:sldId id="271" r:id="rId6"/>
    <p:sldId id="284" r:id="rId7"/>
    <p:sldId id="272" r:id="rId8"/>
    <p:sldId id="274" r:id="rId9"/>
    <p:sldId id="277" r:id="rId10"/>
    <p:sldId id="28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44"/>
    <a:srgbClr val="627176"/>
    <a:srgbClr val="E86026"/>
    <a:srgbClr val="FEF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4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678" y="-72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32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45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9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81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4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0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64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5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48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090-CB85-4BEB-BF36-036F67CDAB31}" type="datetimeFigureOut">
              <a:rPr lang="ru-RU" smtClean="0"/>
              <a:t>16.11.2022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6FE2-84E2-40E8-9F66-23BBA8D9A4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4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КОЛЛАЖ- сборники, экскурсия, выступление детей)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64014" y="862149"/>
            <a:ext cx="6008493" cy="40828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/>
              <a:t>Что </a:t>
            </a:r>
            <a:r>
              <a:rPr lang="ru-RU" b="1" dirty="0" smtClean="0"/>
              <a:t> </a:t>
            </a:r>
            <a:r>
              <a:rPr lang="ru-RU" b="1" dirty="0"/>
              <a:t>такое тимуровское движение</a:t>
            </a:r>
            <a:r>
              <a:rPr lang="ru-RU" sz="2400" dirty="0" smtClean="0"/>
              <a:t>?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Это массовое патриотическое движение пионеров и школьников, содержанием которого является гражданская забота о нуждающихся в помощи </a:t>
            </a:r>
            <a:r>
              <a:rPr lang="ru-RU" sz="1600" dirty="0" smtClean="0"/>
              <a:t>людях</a:t>
            </a:r>
            <a:r>
              <a:rPr lang="ru-RU" sz="1600" dirty="0"/>
              <a:t>;</a:t>
            </a:r>
            <a:endParaRPr lang="ru-RU" sz="1600" dirty="0" smtClean="0"/>
          </a:p>
          <a:p>
            <a:pPr algn="just"/>
            <a:r>
              <a:rPr lang="ru-RU" sz="1600" dirty="0" smtClean="0"/>
              <a:t>Возникло </a:t>
            </a:r>
            <a:r>
              <a:rPr lang="ru-RU" sz="1600" dirty="0"/>
              <a:t>в СССР в начале 40-х гг. под влиянием повести А.П. Гайдара «Тимур и его команда» как движение по оказанию помощи семьям </a:t>
            </a:r>
            <a:r>
              <a:rPr lang="ru-RU" sz="1600" dirty="0" smtClean="0"/>
              <a:t>военнослужащих</a:t>
            </a:r>
            <a:r>
              <a:rPr lang="ru-RU" sz="1600" dirty="0"/>
              <a:t>;</a:t>
            </a:r>
            <a:endParaRPr lang="ru-RU" sz="1600" dirty="0" smtClean="0"/>
          </a:p>
          <a:p>
            <a:pPr algn="just"/>
            <a:r>
              <a:rPr lang="ru-RU" sz="1600" dirty="0"/>
              <a:t>Д</a:t>
            </a:r>
            <a:r>
              <a:rPr lang="ru-RU" sz="1600" dirty="0" smtClean="0"/>
              <a:t>ейственная </a:t>
            </a:r>
            <a:r>
              <a:rPr lang="ru-RU" sz="1600" dirty="0"/>
              <a:t>(с элементами игры) форма общественно полезной деятельности детей, способствующая их нравственному воспитанию, развитию инициативы и </a:t>
            </a:r>
            <a:r>
              <a:rPr lang="ru-RU" sz="1600" dirty="0" smtClean="0"/>
              <a:t>самодеятельности</a:t>
            </a:r>
            <a:r>
              <a:rPr lang="ru-RU" sz="1600" dirty="0"/>
              <a:t>;</a:t>
            </a:r>
            <a:endParaRPr lang="ru-RU" sz="1600" dirty="0" smtClean="0"/>
          </a:p>
          <a:p>
            <a:pPr algn="just"/>
            <a:r>
              <a:rPr lang="ru-RU" sz="1600" dirty="0" smtClean="0"/>
              <a:t>«Тимуровское </a:t>
            </a:r>
            <a:r>
              <a:rPr lang="ru-RU" sz="1600" dirty="0"/>
              <a:t>движение – это </a:t>
            </a:r>
            <a:r>
              <a:rPr lang="ru-RU" sz="1600" dirty="0" smtClean="0"/>
              <a:t>детская </a:t>
            </a:r>
            <a:r>
              <a:rPr lang="ru-RU" sz="1600" dirty="0"/>
              <a:t>социально значимая </a:t>
            </a:r>
            <a:r>
              <a:rPr lang="ru-RU" sz="1600" dirty="0" smtClean="0"/>
              <a:t>инициатива;</a:t>
            </a:r>
          </a:p>
          <a:p>
            <a:pPr algn="just"/>
            <a:r>
              <a:rPr lang="ru-RU" sz="1600" dirty="0" smtClean="0"/>
              <a:t>Ключевая </a:t>
            </a:r>
            <a:r>
              <a:rPr lang="ru-RU" sz="1600" dirty="0"/>
              <a:t>идея тимуровского </a:t>
            </a:r>
            <a:r>
              <a:rPr lang="ru-RU" sz="1600" dirty="0" smtClean="0"/>
              <a:t>движения-совместное коллективное дело- Характерный признак  </a:t>
            </a:r>
            <a:r>
              <a:rPr lang="ru-RU" sz="1600" dirty="0"/>
              <a:t>тимуровского движения -</a:t>
            </a:r>
            <a:r>
              <a:rPr lang="ru-RU" sz="1600" dirty="0" smtClean="0"/>
              <a:t>организация </a:t>
            </a:r>
            <a:r>
              <a:rPr lang="ru-RU" sz="1600" dirty="0"/>
              <a:t>работы в </a:t>
            </a:r>
            <a:r>
              <a:rPr lang="ru-RU" sz="1600" dirty="0" smtClean="0"/>
              <a:t>команде;</a:t>
            </a:r>
          </a:p>
          <a:p>
            <a:pPr algn="just"/>
            <a:r>
              <a:rPr lang="ru-RU" sz="1600" dirty="0"/>
              <a:t>Деятельность тимуровских отрядов наполнена романтикой и игрой – главными атрибутами, без которых не может жить детство. </a:t>
            </a:r>
            <a:endParaRPr lang="ru-RU" sz="1600" dirty="0" smtClean="0"/>
          </a:p>
          <a:p>
            <a:pPr algn="just"/>
            <a:r>
              <a:rPr lang="ru-RU" sz="1600" dirty="0" smtClean="0"/>
              <a:t>Главное </a:t>
            </a:r>
            <a:r>
              <a:rPr lang="ru-RU" sz="1600" dirty="0"/>
              <a:t>тимуровское правило: </a:t>
            </a:r>
            <a:r>
              <a:rPr lang="ru-RU" sz="1600" dirty="0" smtClean="0"/>
              <a:t> </a:t>
            </a:r>
            <a:r>
              <a:rPr lang="ru-RU" sz="1600" dirty="0"/>
              <a:t>не жди зова и приказа, старайся сам увидеть, где нужны твои заботливые руки, доброе сердце. 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64015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»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29" y="1881017"/>
            <a:ext cx="3138488" cy="337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7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0527" y="966651"/>
            <a:ext cx="1045028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Вопросы викторины  </a:t>
            </a:r>
          </a:p>
          <a:p>
            <a:r>
              <a:rPr lang="ru-RU" dirty="0" smtClean="0"/>
              <a:t>1.Знак</a:t>
            </a:r>
            <a:r>
              <a:rPr lang="ru-RU" dirty="0"/>
              <a:t>, вышитый на темно-синей безрукавке Тимура?</a:t>
            </a:r>
          </a:p>
          <a:p>
            <a:r>
              <a:rPr lang="ru-RU" dirty="0" smtClean="0"/>
              <a:t>2</a:t>
            </a:r>
            <a:r>
              <a:rPr lang="ru-RU" dirty="0"/>
              <a:t>. Фамилия атамана шайки по очистке чужих садов.</a:t>
            </a:r>
          </a:p>
          <a:p>
            <a:r>
              <a:rPr lang="ru-RU" dirty="0" smtClean="0"/>
              <a:t>3</a:t>
            </a:r>
            <a:r>
              <a:rPr lang="ru-RU" dirty="0"/>
              <a:t>. Как зовут помощника Квакина?</a:t>
            </a:r>
          </a:p>
          <a:p>
            <a:r>
              <a:rPr lang="ru-RU" dirty="0" smtClean="0"/>
              <a:t>4</a:t>
            </a:r>
            <a:r>
              <a:rPr lang="ru-RU" dirty="0"/>
              <a:t>. Как имя дяди Тимура?</a:t>
            </a:r>
          </a:p>
          <a:p>
            <a:r>
              <a:rPr lang="ru-RU" dirty="0" smtClean="0"/>
              <a:t>5</a:t>
            </a:r>
            <a:r>
              <a:rPr lang="ru-RU" dirty="0"/>
              <a:t>. Чем подавали сигнал для сбора команды на чердаке?</a:t>
            </a:r>
          </a:p>
          <a:p>
            <a:r>
              <a:rPr lang="ru-RU" dirty="0" smtClean="0"/>
              <a:t>6</a:t>
            </a:r>
            <a:r>
              <a:rPr lang="ru-RU" dirty="0"/>
              <a:t>. К кому поздно вечером спешила Женя в Москву?</a:t>
            </a:r>
          </a:p>
          <a:p>
            <a:r>
              <a:rPr lang="ru-RU" dirty="0" smtClean="0"/>
              <a:t>7. </a:t>
            </a:r>
            <a:r>
              <a:rPr lang="ru-RU" dirty="0"/>
              <a:t>Командный пункт Тимура?</a:t>
            </a:r>
          </a:p>
          <a:p>
            <a:r>
              <a:rPr lang="ru-RU" dirty="0" smtClean="0"/>
              <a:t>8. </a:t>
            </a:r>
            <a:r>
              <a:rPr lang="ru-RU" dirty="0"/>
              <a:t>Что хотела отправить Женя на почте?</a:t>
            </a:r>
          </a:p>
          <a:p>
            <a:r>
              <a:rPr lang="ru-RU" dirty="0" smtClean="0"/>
              <a:t>9. </a:t>
            </a:r>
            <a:r>
              <a:rPr lang="ru-RU" dirty="0"/>
              <a:t>Кто задержал Женю на чужой даче?</a:t>
            </a:r>
          </a:p>
          <a:p>
            <a:r>
              <a:rPr lang="ru-RU" dirty="0" smtClean="0"/>
              <a:t>10. </a:t>
            </a:r>
            <a:r>
              <a:rPr lang="ru-RU" dirty="0"/>
              <a:t>Учреждение, которое искала Женя, когда сошла с поезда?</a:t>
            </a:r>
          </a:p>
          <a:p>
            <a:r>
              <a:rPr lang="ru-RU" dirty="0" smtClean="0"/>
              <a:t>11 </a:t>
            </a:r>
            <a:r>
              <a:rPr lang="ru-RU" dirty="0"/>
              <a:t>Воинское звание Жениного папы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 12.Что </a:t>
            </a:r>
            <a:r>
              <a:rPr lang="ru-RU" dirty="0"/>
              <a:t>тимуровцы сделали для старухи-молочницы</a:t>
            </a:r>
            <a:r>
              <a:rPr lang="ru-RU" dirty="0" smtClean="0"/>
              <a:t>?</a:t>
            </a:r>
          </a:p>
          <a:p>
            <a:r>
              <a:rPr lang="ru-RU" dirty="0" smtClean="0"/>
              <a:t>  13.Кто </a:t>
            </a:r>
            <a:r>
              <a:rPr lang="ru-RU" dirty="0"/>
              <a:t>такой Мишка Квакин?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797" y="2568302"/>
            <a:ext cx="2898363" cy="39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7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16138" y="1121702"/>
            <a:ext cx="6766560" cy="3878614"/>
          </a:xfrm>
          <a:noFill/>
        </p:spPr>
        <p:txBody>
          <a:bodyPr>
            <a:normAutofit lnSpcReduction="10000"/>
          </a:bodyPr>
          <a:lstStyle/>
          <a:p>
            <a:pPr algn="l"/>
            <a:endParaRPr lang="ru-RU" sz="1600" dirty="0" smtClean="0"/>
          </a:p>
          <a:p>
            <a:pPr marL="285750" indent="-285750" algn="l">
              <a:buFontTx/>
              <a:buChar char="-"/>
            </a:pPr>
            <a:endParaRPr lang="ru-RU" sz="1600" dirty="0"/>
          </a:p>
          <a:p>
            <a:pPr algn="l"/>
            <a:r>
              <a:rPr lang="ru-RU" sz="1600" dirty="0" smtClean="0"/>
              <a:t> </a:t>
            </a:r>
            <a:r>
              <a:rPr lang="ru-RU" sz="2000" b="1" dirty="0" smtClean="0"/>
              <a:t>Задачи акции: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возродить тимуровское движение, проводить совместные </a:t>
            </a:r>
            <a:r>
              <a:rPr lang="ru-RU" sz="2000" dirty="0" err="1"/>
              <a:t>межпоколенческие</a:t>
            </a:r>
            <a:r>
              <a:rPr lang="ru-RU" sz="2000" dirty="0"/>
              <a:t> акции заботы и </a:t>
            </a:r>
            <a:r>
              <a:rPr lang="ru-RU" sz="2000" dirty="0" smtClean="0"/>
              <a:t>внимания;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организовывать дела, которые приносят пользу обществу, с бескорыстной заботой об окружающих их </a:t>
            </a:r>
            <a:r>
              <a:rPr lang="ru-RU" sz="2000" dirty="0" smtClean="0"/>
              <a:t>людях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привлечь внимание общества к людям старшего </a:t>
            </a:r>
            <a:r>
              <a:rPr lang="ru-RU" sz="2000" dirty="0" smtClean="0"/>
              <a:t>поколения к </a:t>
            </a:r>
            <a:r>
              <a:rPr lang="ru-RU" sz="2000" dirty="0"/>
              <a:t>проблемам семей,  </a:t>
            </a:r>
            <a:r>
              <a:rPr lang="ru-RU" sz="2000" dirty="0" smtClean="0"/>
              <a:t>члены </a:t>
            </a:r>
            <a:r>
              <a:rPr lang="ru-RU" sz="2000" dirty="0"/>
              <a:t>которых служат </a:t>
            </a:r>
            <a:r>
              <a:rPr lang="ru-RU" sz="2000" dirty="0" smtClean="0"/>
              <a:t>России.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1940" y="394656"/>
            <a:ext cx="3000552" cy="72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Костромская область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г.Кострома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2119" y="262327"/>
            <a:ext cx="7667468" cy="45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«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Тимуровцы наших дней»- региональная акция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940" y="1727664"/>
            <a:ext cx="3928110" cy="4186643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 </a:t>
            </a:r>
          </a:p>
          <a:p>
            <a:pPr algn="ctr"/>
            <a:r>
              <a:rPr lang="ru-RU" dirty="0"/>
              <a:t>Школьного музея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2119" y="820624"/>
            <a:ext cx="7667467" cy="44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40" y="2641654"/>
            <a:ext cx="2698309" cy="235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DC3E4773-680C-A84A-829B-6DE0E0F3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1FD492B8-8EB9-4145-9216-0335907D8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836"/>
            <a:ext cx="12616496" cy="698583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9A2BFBB-3900-124A-8657-98F045931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92" y="2246811"/>
            <a:ext cx="10823528" cy="599305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13E8AF1-FBE7-3240-813A-5A3A25A0FFBD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963887" y="327538"/>
            <a:ext cx="6183537" cy="92649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Кто нуждается  тимуровской заботе?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63887" y="3429001"/>
            <a:ext cx="6544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63885" y="666206"/>
            <a:ext cx="6910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56" y="1659145"/>
            <a:ext cx="2389461" cy="312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71010" y="185934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</a:t>
            </a:r>
            <a:r>
              <a:rPr lang="ru-RU" sz="2000" dirty="0" smtClean="0"/>
              <a:t>пожилые люди, ветераны войны </a:t>
            </a:r>
            <a:r>
              <a:rPr lang="ru-RU" sz="2000" dirty="0"/>
              <a:t>и </a:t>
            </a:r>
            <a:r>
              <a:rPr lang="ru-RU" sz="2000" dirty="0" smtClean="0"/>
              <a:t>труда,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семьи, </a:t>
            </a:r>
            <a:r>
              <a:rPr lang="ru-RU" sz="2000" dirty="0"/>
              <a:t>в которых родные служат России,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младшие </a:t>
            </a:r>
            <a:r>
              <a:rPr lang="ru-RU" sz="2000" dirty="0" err="1" smtClean="0"/>
              <a:t>школьни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дошкольники,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соседи, жители </a:t>
            </a:r>
            <a:r>
              <a:rPr lang="ru-RU" sz="2000" dirty="0"/>
              <a:t>поселений, сел и городов </a:t>
            </a:r>
            <a:r>
              <a:rPr lang="ru-RU" sz="2000" dirty="0" smtClean="0"/>
              <a:t>региона,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воспитанники </a:t>
            </a:r>
            <a:r>
              <a:rPr lang="ru-RU" sz="2000" dirty="0"/>
              <a:t>детских домов и </a:t>
            </a:r>
            <a:r>
              <a:rPr lang="ru-RU" sz="2000" dirty="0" smtClean="0"/>
              <a:t>интернатов,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ветераны  </a:t>
            </a:r>
            <a:r>
              <a:rPr lang="ru-RU" sz="2000" dirty="0"/>
              <a:t>педагогического труда,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пожилые одинокие люди, 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«</a:t>
            </a:r>
            <a:r>
              <a:rPr lang="ru-RU" sz="2000" dirty="0"/>
              <a:t>трудным </a:t>
            </a:r>
            <a:r>
              <a:rPr lang="ru-RU" sz="2000" dirty="0" smtClean="0"/>
              <a:t>подростки», дети-инвалиды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9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CEAC61F8-4DD5-B84B-B300-11E6727E4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192000" cy="687614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A3DBCCE8-2A73-6C43-983B-849932422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1" y="-18144"/>
            <a:ext cx="12418391" cy="687614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DC68EAB-6EA1-B248-A24E-82748E909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8391" cy="687614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1A323A4-AFF5-4046-9609-76ACBBA81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0422" y="4658777"/>
            <a:ext cx="12483927" cy="68761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9EA1EF0-45C0-ED4C-8A40-9A40420A8C6A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36423" y="483326"/>
            <a:ext cx="7720147" cy="12017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chemeClr val="bg1"/>
                </a:solidFill>
              </a:rPr>
              <a:t> Какие  могут направления  тимуровских акций и добровольческих действий?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172891" y="1084217"/>
            <a:ext cx="7013985" cy="50030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Помощь людям, находящимся в сложных жизненных обстоятельствах. </a:t>
            </a:r>
          </a:p>
          <a:p>
            <a:r>
              <a:rPr lang="ru-RU" sz="1600" b="1" dirty="0" smtClean="0"/>
              <a:t> Охрана окружающей среды,	</a:t>
            </a:r>
          </a:p>
          <a:p>
            <a:r>
              <a:rPr lang="ru-RU" sz="1600" b="1" dirty="0" smtClean="0"/>
              <a:t>Сохранение истории,	</a:t>
            </a:r>
          </a:p>
          <a:p>
            <a:r>
              <a:rPr lang="ru-RU" sz="1600" b="1" dirty="0" smtClean="0"/>
              <a:t>Оказание помощи во время чрезвычайных ситуаций и стихийных бедствий. Сбор продуктов питания, одежды, одеял для пострадавших, предоставление им на время собственного жилья, моральная поддержка,</a:t>
            </a:r>
          </a:p>
          <a:p>
            <a:r>
              <a:rPr lang="ru-RU" sz="1600" b="1" dirty="0" smtClean="0"/>
              <a:t> Деятельность, направленная на развитие различных способностей людей,</a:t>
            </a:r>
          </a:p>
          <a:p>
            <a:r>
              <a:rPr lang="ru-RU" sz="1600" b="1" dirty="0" err="1" smtClean="0"/>
              <a:t>Фандрайзинг</a:t>
            </a:r>
            <a:r>
              <a:rPr lang="ru-RU" sz="1600" b="1" dirty="0" smtClean="0"/>
              <a:t>. Это сбор средств на какое-либо благое дело, Популяризация здорового способа жизни.),</a:t>
            </a:r>
          </a:p>
          <a:p>
            <a:r>
              <a:rPr lang="ru-RU" sz="1600" b="1" dirty="0" smtClean="0"/>
              <a:t> Проведение акций «Память сердца!»,</a:t>
            </a:r>
          </a:p>
          <a:p>
            <a:r>
              <a:rPr lang="ru-RU" sz="1600" b="1" dirty="0" smtClean="0"/>
              <a:t>Проведение акций «Чистый мир» - проекты участия молодёжи в повышении качества среды проживания,	</a:t>
            </a:r>
          </a:p>
          <a:p>
            <a:r>
              <a:rPr lang="ru-RU" sz="1600" b="1" dirty="0" smtClean="0"/>
              <a:t>Проведение акций «Город детства» - поддержка проектов по решению детских и молодёжных проблем.</a:t>
            </a:r>
            <a:endParaRPr lang="ru-R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77" y="2048855"/>
            <a:ext cx="2000472" cy="277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5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DA0A198-8BB1-9A4A-BEBB-C4A8EA671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966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A711EC6E-F766-1B41-A4EA-B2A82B324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97" y="-219002"/>
            <a:ext cx="12777825" cy="707866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7498AB6-B9FB-734B-AF49-1BFA9B3C9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46320" y="-2185291"/>
            <a:ext cx="6381756" cy="353536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B5A6BE0-1139-A243-B568-FA338E889E87}"/>
              </a:ext>
            </a:extLst>
          </p:cNvPr>
          <p:cNvSpPr/>
          <p:nvPr/>
        </p:nvSpPr>
        <p:spPr>
          <a:xfrm>
            <a:off x="1086915" y="1250235"/>
            <a:ext cx="3119325" cy="3974908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29200" y="1436914"/>
            <a:ext cx="5464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80560" y="1"/>
            <a:ext cx="65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Какие условия  необходимы для успешной организации тимуровского, добровольческого движения?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80560" y="836023"/>
            <a:ext cx="7067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подключение </a:t>
            </a:r>
            <a:r>
              <a:rPr lang="ru-RU" dirty="0"/>
              <a:t>к работе старших друзей, вожатых, помощников, советников по воспитанию,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популяризация</a:t>
            </a:r>
            <a:r>
              <a:rPr lang="ru-RU" dirty="0"/>
              <a:t>, признание и поощрение добровольческих инициатив в  местном сообществе, в  регионе, в </a:t>
            </a:r>
            <a:r>
              <a:rPr lang="ru-RU" dirty="0" smtClean="0"/>
              <a:t>обществе,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отражение </a:t>
            </a:r>
            <a:r>
              <a:rPr lang="ru-RU" dirty="0"/>
              <a:t>тимуровской  деятельности с созданием материалов о работе в сети Интернет, изготовление продукции с методическими материалами, фотографиями, видеофильмами, рассказывающими о деятельности по реализации добровольческих инициатив,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обеспечение </a:t>
            </a:r>
            <a:r>
              <a:rPr lang="ru-RU" dirty="0"/>
              <a:t>межведомственного взаимодействия на местном уровне, в прямом сотрудничестве с органами государственной власти, СМИ,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/>
              <a:t>единой площадки в регионе для демонстрации конкретных достижений участников акции «Тимуровцы наших дней»,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правильная </a:t>
            </a:r>
            <a:r>
              <a:rPr lang="ru-RU" dirty="0"/>
              <a:t>подача идеи тимуровской заботы, добровольчества, й работы детям и подросткам.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3" y="1650162"/>
            <a:ext cx="2052859" cy="309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1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5ED9C382-99DD-024C-A83B-4B0137F8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F70EF578-D991-6B43-986B-290992D5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6833141-04F4-8540-8E51-598C834BB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D3AB676-D932-D84F-AA1B-65790BD3E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2917DD8-263E-CE40-9E0F-97890EA77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8775E40-12F5-0F4E-9ED1-43CA348847FF}"/>
              </a:ext>
            </a:extLst>
          </p:cNvPr>
          <p:cNvSpPr/>
          <p:nvPr/>
        </p:nvSpPr>
        <p:spPr>
          <a:xfrm>
            <a:off x="829916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1052" y="510606"/>
            <a:ext cx="7907904" cy="4309049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4937760" y="172127"/>
            <a:ext cx="6173353" cy="676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39143" y="326571"/>
            <a:ext cx="8334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Какие шаги необходимо сделать для  организации  тимуровского движения в образовательной организации?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64" y="2259875"/>
            <a:ext cx="339918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33702" y="1515291"/>
            <a:ext cx="63877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1 шаг. «На старте совместных дел!» (подготовительный этап) 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>
                <a:solidFill>
                  <a:srgbClr val="C00000"/>
                </a:solidFill>
              </a:rPr>
              <a:t>1- </a:t>
            </a:r>
            <a:r>
              <a:rPr lang="ru-RU" sz="2000" b="1" dirty="0" smtClean="0">
                <a:solidFill>
                  <a:srgbClr val="C00000"/>
                </a:solidFill>
              </a:rPr>
              <a:t>30 </a:t>
            </a:r>
            <a:r>
              <a:rPr lang="ru-RU" sz="2000" b="1" dirty="0">
                <a:solidFill>
                  <a:srgbClr val="C00000"/>
                </a:solidFill>
              </a:rPr>
              <a:t>ноября 2022 года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ознакомиться с методическими рекомендации, в которых раскрыты основные задачи развития тимуровской, добровольческой деятельности молодежи в регионе.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провести </a:t>
            </a:r>
            <a:r>
              <a:rPr lang="ru-RU" dirty="0"/>
              <a:t>работу по привлечению ребят в тимуровский отряд, включить в команду представителей общественности, ветеранов, педагогов, родителей, представителей местных органов самоуправления,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создать  </a:t>
            </a:r>
            <a:r>
              <a:rPr lang="ru-RU" dirty="0"/>
              <a:t>штаб тимуровской заботы из числа активных </a:t>
            </a:r>
            <a:r>
              <a:rPr lang="ru-RU" dirty="0" smtClean="0"/>
              <a:t>детей , определить   </a:t>
            </a:r>
            <a:r>
              <a:rPr lang="ru-RU" dirty="0"/>
              <a:t>командира штаба ( до  1 декабря 2022 </a:t>
            </a:r>
            <a:r>
              <a:rPr lang="ru-RU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оставить </a:t>
            </a:r>
            <a:r>
              <a:rPr lang="ru-RU" dirty="0"/>
              <a:t>программы (планы работы) по привлечению внимания общества к людям старшего поколения, к проблемам семей, в которых родные служат </a:t>
            </a:r>
            <a:r>
              <a:rPr lang="ru-RU" dirty="0" smtClean="0"/>
              <a:t>России,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определить направления </a:t>
            </a:r>
            <a:r>
              <a:rPr lang="ru-RU" dirty="0"/>
              <a:t>организации  тимуровской деятельности на территории Костромской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29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437B60E-01EC-7843-9181-A8FAAD628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12500304" cy="69215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040B2525-13D2-404B-A6A4-6B25ED83F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622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38FE542C-1515-124A-94D7-9BF4B4B00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04" y="-31750"/>
            <a:ext cx="12500304" cy="69215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491A9D2-A0EB-1649-93B0-09F45813D617}"/>
              </a:ext>
            </a:extLst>
          </p:cNvPr>
          <p:cNvSpPr/>
          <p:nvPr/>
        </p:nvSpPr>
        <p:spPr>
          <a:xfrm>
            <a:off x="977802" y="1271644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016137" y="1071154"/>
            <a:ext cx="6648713" cy="48724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/>
              <a:t>   </a:t>
            </a:r>
            <a:endParaRPr lang="ru-RU" sz="1600" b="1" dirty="0" smtClean="0"/>
          </a:p>
          <a:p>
            <a:pPr marL="0" indent="0" algn="just">
              <a:buNone/>
            </a:pPr>
            <a:r>
              <a:rPr lang="ru-RU" sz="11200" b="1" dirty="0">
                <a:solidFill>
                  <a:srgbClr val="C00000"/>
                </a:solidFill>
              </a:rPr>
              <a:t>2 шаг.  «Добрые дела объединяют»- 1 декабря 2022 года-15 мая 2022</a:t>
            </a:r>
            <a:r>
              <a:rPr lang="ru-RU" sz="11200" dirty="0">
                <a:solidFill>
                  <a:srgbClr val="C00000"/>
                </a:solidFill>
              </a:rPr>
              <a:t>.	</a:t>
            </a:r>
            <a:endParaRPr lang="ru-RU" sz="11200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11200" b="1" dirty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6200" dirty="0" smtClean="0"/>
              <a:t>Организовать  </a:t>
            </a:r>
            <a:r>
              <a:rPr lang="ru-RU" sz="6200" dirty="0"/>
              <a:t>разнообразную  деятельность тимуровских отрядов,   акции РДДМ </a:t>
            </a:r>
            <a:r>
              <a:rPr lang="ru-RU" sz="6200" dirty="0" err="1"/>
              <a:t>Zадобро</a:t>
            </a:r>
            <a:r>
              <a:rPr lang="ru-RU" sz="6200" dirty="0" smtClean="0"/>
              <a:t>»,</a:t>
            </a:r>
            <a:endParaRPr lang="ru-RU" sz="6200" dirty="0"/>
          </a:p>
          <a:p>
            <a:pPr algn="just"/>
            <a:r>
              <a:rPr lang="ru-RU" sz="6200" dirty="0" smtClean="0"/>
              <a:t>Создать </a:t>
            </a:r>
            <a:r>
              <a:rPr lang="ru-RU" sz="6200" dirty="0"/>
              <a:t>видеоматериалы о социальных инициативах </a:t>
            </a:r>
            <a:r>
              <a:rPr lang="ru-RU" sz="6200" dirty="0" smtClean="0"/>
              <a:t>школьников,</a:t>
            </a:r>
            <a:endParaRPr lang="ru-RU" sz="6200" dirty="0"/>
          </a:p>
          <a:p>
            <a:pPr algn="just"/>
            <a:r>
              <a:rPr lang="ru-RU" sz="6200" dirty="0" smtClean="0"/>
              <a:t>Привлечь </a:t>
            </a:r>
            <a:r>
              <a:rPr lang="ru-RU" sz="6200" dirty="0"/>
              <a:t>внимание общественности к организованным событиям, проектам и делам. Отразить  яркие события деятельности тимуровских отрядов в СМИ, провести регулярный (1 раз в месяц) сбор информации об интересных инициативах школьников Костромского </a:t>
            </a:r>
            <a:r>
              <a:rPr lang="ru-RU" sz="6200" dirty="0" smtClean="0"/>
              <a:t>края,</a:t>
            </a:r>
            <a:endParaRPr lang="ru-RU" sz="6200" dirty="0"/>
          </a:p>
          <a:p>
            <a:pPr algn="just"/>
            <a:r>
              <a:rPr lang="ru-RU" sz="6200" dirty="0" smtClean="0"/>
              <a:t>Представить  опыт тимуровского движения в рамках </a:t>
            </a:r>
            <a:r>
              <a:rPr lang="ru-RU" sz="6200" dirty="0"/>
              <a:t>традиционной дискуссионной площадки «Современный опыт добровольческой (тимуровской) деятельности как средство вовлечения  школьников в социальные практики», совместно с  РДДМ, уполномоченными по правам детей Костромской области, советниками по воспитанию, муниципальными кураторами проекта «Навигаторы детства</a:t>
            </a:r>
            <a:r>
              <a:rPr lang="ru-RU" sz="6200" dirty="0" smtClean="0"/>
              <a:t>».</a:t>
            </a:r>
          </a:p>
          <a:p>
            <a:pPr algn="just"/>
            <a:r>
              <a:rPr lang="ru-RU" sz="6200" dirty="0" smtClean="0"/>
              <a:t>Обеспечить  </a:t>
            </a:r>
            <a:r>
              <a:rPr lang="ru-RU" sz="6200" dirty="0"/>
              <a:t>взаимодействие детского  регионального штаба «Добро на связи!» с муниципальными штабами. (Получение заданий, создание системы получения  обратной информации</a:t>
            </a:r>
            <a:r>
              <a:rPr lang="ru-RU" sz="6200" dirty="0" smtClean="0"/>
              <a:t>, обмен </a:t>
            </a:r>
            <a:r>
              <a:rPr lang="ru-RU" sz="6200" dirty="0"/>
              <a:t>опытом и детскими социальными инициативам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6200" b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b="1" dirty="0" smtClean="0"/>
          </a:p>
          <a:p>
            <a:pPr algn="just">
              <a:buFontTx/>
              <a:buChar char="-"/>
            </a:pPr>
            <a:endParaRPr lang="ru-RU" sz="1600" dirty="0" smtClean="0"/>
          </a:p>
          <a:p>
            <a:pPr algn="just">
              <a:buFontTx/>
              <a:buChar char="-"/>
            </a:pPr>
            <a:endParaRPr lang="ru-RU" sz="16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51832" y="468764"/>
            <a:ext cx="777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02" y="2394039"/>
            <a:ext cx="3393791" cy="240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0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4779321-3296-E441-98A3-6FF7520E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D95BC232-310E-7A44-85DF-1160E0915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B6DCB10-A9AD-BD44-B354-5914903D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1377" y="0"/>
            <a:ext cx="11830623" cy="549734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9CE0C57-F82E-A149-B627-5C2A7B5712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424"/>
            <a:ext cx="12385621" cy="696842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7CD3ABE8-C472-6D4E-83E3-A552AE9E4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585"/>
            <a:ext cx="12385623" cy="675762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6EEC90B-F542-A64D-815E-AD8586EDC1A3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94070" y="371912"/>
            <a:ext cx="7262947" cy="113031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39096" y="889843"/>
            <a:ext cx="56170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sz="2000" b="1" dirty="0" smtClean="0">
                <a:solidFill>
                  <a:srgbClr val="C00000"/>
                </a:solidFill>
              </a:rPr>
              <a:t>3 </a:t>
            </a:r>
            <a:r>
              <a:rPr lang="ru-RU" sz="2000" b="1" dirty="0">
                <a:solidFill>
                  <a:srgbClr val="C00000"/>
                </a:solidFill>
              </a:rPr>
              <a:t>шаг. Добрые истории социальных инициатив школьников    -  15 – 31 мая  2022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ыявить  </a:t>
            </a:r>
            <a:r>
              <a:rPr lang="ru-RU" dirty="0"/>
              <a:t>лучшие практики  организации  тимуровской «заботы» на уровне </a:t>
            </a:r>
            <a:r>
              <a:rPr lang="ru-RU" dirty="0" smtClean="0"/>
              <a:t>муниципалитета,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</a:t>
            </a:r>
            <a:r>
              <a:rPr lang="ru-RU" dirty="0" smtClean="0"/>
              <a:t>оздать </a:t>
            </a:r>
            <a:r>
              <a:rPr lang="ru-RU" dirty="0"/>
              <a:t>видеоролик  о проводимых акциях тимуровской «заботы».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ровести </a:t>
            </a:r>
            <a:r>
              <a:rPr lang="ru-RU" dirty="0"/>
              <a:t>встречу активных участников проекта «Тимуровцы наших дней» с участием Уполномоченного по правам ребенка, руководителей РДДМ, советников  директоров школ по воспитанию, муниципальных кураторов проекта «Навигаторы детства».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86" y="2255129"/>
            <a:ext cx="3513542" cy="243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5ED9C382-99DD-024C-A83B-4B0137F8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F70EF578-D991-6B43-986B-290992D5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6833141-04F4-8540-8E51-598C834BB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D3AB676-D932-D84F-AA1B-65790BD3E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2917DD8-263E-CE40-9E0F-97890EA77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8775E40-12F5-0F4E-9ED1-43CA348847FF}"/>
              </a:ext>
            </a:extLst>
          </p:cNvPr>
          <p:cNvSpPr/>
          <p:nvPr/>
        </p:nvSpPr>
        <p:spPr>
          <a:xfrm>
            <a:off x="829916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878287" y="711181"/>
            <a:ext cx="5068388" cy="5390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</a:rPr>
              <a:t>Тимуровская путевка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Прочитать книгу  </a:t>
            </a:r>
            <a:r>
              <a:rPr lang="ru-RU" sz="2400" b="1" dirty="0" err="1" smtClean="0">
                <a:solidFill>
                  <a:srgbClr val="C00000"/>
                </a:solidFill>
              </a:rPr>
              <a:t>А.П.Гайдара</a:t>
            </a:r>
            <a:r>
              <a:rPr lang="ru-RU" sz="2400" b="1" dirty="0" smtClean="0">
                <a:solidFill>
                  <a:srgbClr val="C00000"/>
                </a:solidFill>
              </a:rPr>
              <a:t> «Тимур и его команда».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Ответить на вопросы викторины, оформить рисунками, фотографиями.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Прислать ответы по </a:t>
            </a:r>
            <a:r>
              <a:rPr lang="ru-RU" sz="2400" b="1" dirty="0" err="1" smtClean="0">
                <a:solidFill>
                  <a:srgbClr val="C00000"/>
                </a:solidFill>
              </a:rPr>
              <a:t>эл.почте</a:t>
            </a:r>
            <a:r>
              <a:rPr lang="ru-RU" sz="2400" b="1" dirty="0" smtClean="0">
                <a:solidFill>
                  <a:srgbClr val="C00000"/>
                </a:solidFill>
              </a:rPr>
              <a:t> «</a:t>
            </a:r>
            <a:r>
              <a:rPr lang="en-US" sz="2400" b="1" dirty="0" smtClean="0">
                <a:solidFill>
                  <a:srgbClr val="C00000"/>
                </a:solidFill>
              </a:rPr>
              <a:t>dvorez44@mail.ru</a:t>
            </a:r>
            <a:r>
              <a:rPr lang="ru-RU" sz="2400" b="1" dirty="0" smtClean="0">
                <a:solidFill>
                  <a:srgbClr val="C00000"/>
                </a:solidFill>
              </a:rPr>
              <a:t>» с пометкой «Тимуровцы» до 1 декабря 2022года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Подписать участников( </a:t>
            </a:r>
            <a:r>
              <a:rPr lang="ru-RU" sz="2400" b="1" dirty="0" err="1" smtClean="0">
                <a:solidFill>
                  <a:srgbClr val="C00000"/>
                </a:solidFill>
              </a:rPr>
              <a:t>ФИ,район,школа,общественная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оргнизация</a:t>
            </a:r>
            <a:r>
              <a:rPr lang="ru-RU" sz="2400" b="1" dirty="0" smtClean="0">
                <a:solidFill>
                  <a:srgbClr val="C00000"/>
                </a:solidFill>
              </a:rPr>
              <a:t>),указать координаты для связи.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74" y="2338251"/>
            <a:ext cx="3569551" cy="201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326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Z7KFWENHHMJR-16-860</_dlc_DocId>
    <_dlc_DocIdUrl xmlns="134c83b0-daba-48ad-8a7d-75e8d548d543">
      <Url>http://edu-sps.koiro.local/Galich/_layouts/15/DocIdRedir.aspx?ID=Z7KFWENHHMJR-16-860</Url>
      <Description>Z7KFWENHHMJR-16-860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22093C9175DC4CB9A0C4992A99951A" ma:contentTypeVersion="4" ma:contentTypeDescription="Создание документа." ma:contentTypeScope="" ma:versionID="3575a43f4f025340c62a9d629ba3670c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8116b82483ffc1ba2f215630e5a71b20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C2CE79-9C0B-4AC7-BD58-BDA11A1683F7}"/>
</file>

<file path=customXml/itemProps2.xml><?xml version="1.0" encoding="utf-8"?>
<ds:datastoreItem xmlns:ds="http://schemas.openxmlformats.org/officeDocument/2006/customXml" ds:itemID="{8F709F6F-45AB-41D3-A8EE-C696416B117A}"/>
</file>

<file path=customXml/itemProps3.xml><?xml version="1.0" encoding="utf-8"?>
<ds:datastoreItem xmlns:ds="http://schemas.openxmlformats.org/officeDocument/2006/customXml" ds:itemID="{E1F0FF7F-FFE2-430B-8959-EC3147B769B6}"/>
</file>

<file path=customXml/itemProps4.xml><?xml version="1.0" encoding="utf-8"?>
<ds:datastoreItem xmlns:ds="http://schemas.openxmlformats.org/officeDocument/2006/customXml" ds:itemID="{2C06AF8D-7527-4145-9AA5-7BCC386DCA9E}"/>
</file>

<file path=docProps/app.xml><?xml version="1.0" encoding="utf-8"?>
<Properties xmlns="http://schemas.openxmlformats.org/officeDocument/2006/extended-properties" xmlns:vt="http://schemas.openxmlformats.org/officeDocument/2006/docPropsVTypes">
  <TotalTime>3092</TotalTime>
  <Words>797</Words>
  <Application>Microsoft Office PowerPoint</Application>
  <PresentationFormat>Произвольный</PresentationFormat>
  <Paragraphs>94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Windows User</cp:lastModifiedBy>
  <cp:revision>75</cp:revision>
  <cp:lastPrinted>2021-08-24T07:06:26Z</cp:lastPrinted>
  <dcterms:created xsi:type="dcterms:W3CDTF">2021-05-21T09:18:48Z</dcterms:created>
  <dcterms:modified xsi:type="dcterms:W3CDTF">2022-11-16T09:25:46Z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0x0101002A22093C9175DC4CB9A0C4992A99951A</vt:lpwstr>
  </property>
  <property fmtid="{D5CDD505-2E9C-101B-9397-08002B2CF9AE}" pid="3" name="_dlc_DocIdItemGuid">
    <vt:lpwstr>5fd73e78-db81-44ab-8e49-3803a2274fc1</vt:lpwstr>
  </property>
</Properties>
</file>