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258" r:id="rId6"/>
    <p:sldId id="266" r:id="rId7"/>
    <p:sldId id="267" r:id="rId8"/>
    <p:sldId id="259" r:id="rId9"/>
    <p:sldId id="260" r:id="rId10"/>
    <p:sldId id="261" r:id="rId11"/>
    <p:sldId id="262" r:id="rId12"/>
    <p:sldId id="263" r:id="rId13"/>
    <p:sldId id="275" r:id="rId14"/>
    <p:sldId id="274" r:id="rId15"/>
    <p:sldId id="276" r:id="rId16"/>
    <p:sldId id="277" r:id="rId17"/>
    <p:sldId id="264" r:id="rId18"/>
  </p:sldIdLst>
  <p:sldSz cx="9144000" cy="68580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7" Type="http://schemas.openxmlformats.org/officeDocument/2006/relationships/slide" Target="slides/slide14.xml"/><Relationship Id="rId12" Type="http://schemas.openxmlformats.org/officeDocument/2006/relationships/slide" Target="slides/slide9.xml"/><Relationship Id="rId25" Type="http://schemas.openxmlformats.org/officeDocument/2006/relationships/customXml" Target="../customXml/item4.xml"/><Relationship Id="rId20"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9" Type="http://schemas.openxmlformats.org/officeDocument/2006/relationships/presProps" Target="presProps.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1.xml"/><Relationship Id="rId14" Type="http://schemas.openxmlformats.org/officeDocument/2006/relationships/slide" Target="slides/slide11.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0129BA-0769-48DE-9A05-0EA8F08E57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0623C9A3-DA5C-4B51-A77D-D7463F8A621D}">
      <dgm:prSet phldrT="[Текст]" custT="1"/>
      <dgm:spPr>
        <a:gradFill rotWithShape="0">
          <a:gsLst>
            <a:gs pos="0">
              <a:schemeClr val="accent6">
                <a:lumMod val="75000"/>
              </a:schemeClr>
            </a:gs>
            <a:gs pos="74000">
              <a:schemeClr val="accent6">
                <a:lumMod val="75000"/>
              </a:schemeClr>
            </a:gs>
            <a:gs pos="100000">
              <a:schemeClr val="accent6">
                <a:lumMod val="50000"/>
              </a:schemeClr>
            </a:gs>
          </a:gsLst>
          <a:lin ang="5400000" scaled="0"/>
        </a:gradFill>
      </dgm:spPr>
      <dgm:t>
        <a:bodyPr/>
        <a:lstStyle/>
        <a:p>
          <a:r>
            <a:rPr lang="ru-RU" sz="3200" dirty="0" smtClean="0"/>
            <a:t>Советник</a:t>
          </a:r>
          <a:endParaRPr lang="ru-RU" sz="3200" dirty="0"/>
        </a:p>
      </dgm:t>
    </dgm:pt>
    <dgm:pt modelId="{3E539CE7-B684-4C02-8FCE-E14050B6E8BA}" cxnId="{3A3DCECA-5EA3-4AD7-B1DC-F47350280E65}" type="parTrans">
      <dgm:prSet/>
      <dgm:spPr/>
      <dgm:t>
        <a:bodyPr/>
        <a:lstStyle/>
        <a:p>
          <a:endParaRPr lang="ru-RU"/>
        </a:p>
      </dgm:t>
    </dgm:pt>
    <dgm:pt modelId="{E2EC2433-CC71-4814-9FE1-165E46AAECFC}" cxnId="{3A3DCECA-5EA3-4AD7-B1DC-F47350280E65}" type="sibTrans">
      <dgm:prSet/>
      <dgm:spPr/>
      <dgm:t>
        <a:bodyPr/>
        <a:lstStyle/>
        <a:p>
          <a:endParaRPr lang="ru-RU"/>
        </a:p>
      </dgm:t>
    </dgm:pt>
    <dgm:pt modelId="{3698844B-6F2E-41E2-A51D-979B3C23D998}">
      <dgm:prSet phldrT="[Текст]" custT="1"/>
      <dgm:spPr>
        <a:gradFill rotWithShape="0">
          <a:gsLst>
            <a:gs pos="0">
              <a:schemeClr val="accent4">
                <a:lumMod val="75000"/>
              </a:schemeClr>
            </a:gs>
            <a:gs pos="53000">
              <a:schemeClr val="accent4">
                <a:lumMod val="75000"/>
              </a:schemeClr>
            </a:gs>
            <a:gs pos="100000">
              <a:schemeClr val="accent4">
                <a:lumMod val="33000"/>
              </a:schemeClr>
            </a:gs>
          </a:gsLst>
          <a:lin ang="5400000" scaled="0"/>
        </a:gradFill>
      </dgm:spPr>
      <dgm:t>
        <a:bodyPr/>
        <a:lstStyle/>
        <a:p>
          <a:r>
            <a:rPr lang="ru-RU" sz="2000" b="1" dirty="0" smtClean="0"/>
            <a:t>Педагог-психолог</a:t>
          </a:r>
          <a:endParaRPr lang="ru-RU" sz="2000" dirty="0"/>
        </a:p>
      </dgm:t>
    </dgm:pt>
    <dgm:pt modelId="{8151132E-3406-451F-9887-1FBB05819F95}" cxnId="{3F4B3977-99F3-4911-8E01-985CB4903309}" type="parTrans">
      <dgm:prSet/>
      <dgm:spPr/>
      <dgm:t>
        <a:bodyPr/>
        <a:lstStyle/>
        <a:p>
          <a:endParaRPr lang="ru-RU"/>
        </a:p>
      </dgm:t>
    </dgm:pt>
    <dgm:pt modelId="{E2143AA9-2B89-4E1D-A268-DDFA828C30EE}" cxnId="{3F4B3977-99F3-4911-8E01-985CB4903309}" type="sibTrans">
      <dgm:prSet/>
      <dgm:spPr/>
      <dgm:t>
        <a:bodyPr/>
        <a:lstStyle/>
        <a:p>
          <a:endParaRPr lang="ru-RU"/>
        </a:p>
      </dgm:t>
    </dgm:pt>
    <dgm:pt modelId="{3B178217-6F03-4ED3-98D0-873794BDC78B}">
      <dgm:prSet phldrT="[Текст]" custT="1"/>
      <dgm:spPr>
        <a:gradFill rotWithShape="0">
          <a:gsLst>
            <a:gs pos="0">
              <a:schemeClr val="accent2">
                <a:lumMod val="75000"/>
              </a:schemeClr>
            </a:gs>
            <a:gs pos="53000">
              <a:schemeClr val="accent2">
                <a:lumMod val="75000"/>
              </a:schemeClr>
            </a:gs>
            <a:gs pos="100000">
              <a:schemeClr val="accent4">
                <a:lumMod val="33000"/>
              </a:schemeClr>
            </a:gs>
          </a:gsLst>
          <a:lin ang="5400000" scaled="0"/>
        </a:gradFill>
      </dgm:spPr>
      <dgm:t>
        <a:bodyPr/>
        <a:lstStyle/>
        <a:p>
          <a:r>
            <a:rPr lang="ru-RU" sz="2000" b="1" dirty="0" smtClean="0"/>
            <a:t>Педагог-организатор</a:t>
          </a:r>
          <a:endParaRPr lang="ru-RU" sz="2000" dirty="0"/>
        </a:p>
      </dgm:t>
    </dgm:pt>
    <dgm:pt modelId="{0C76B459-8CE0-46AB-9622-FB0C79CDAAC0}" cxnId="{91451168-02AA-42AB-B5D3-00D0EA66ACC5}" type="parTrans">
      <dgm:prSet/>
      <dgm:spPr/>
      <dgm:t>
        <a:bodyPr/>
        <a:lstStyle/>
        <a:p>
          <a:endParaRPr lang="ru-RU"/>
        </a:p>
      </dgm:t>
    </dgm:pt>
    <dgm:pt modelId="{51D044EC-B404-48C0-A732-E4642A5323C3}" cxnId="{91451168-02AA-42AB-B5D3-00D0EA66ACC5}" type="sibTrans">
      <dgm:prSet/>
      <dgm:spPr/>
      <dgm:t>
        <a:bodyPr/>
        <a:lstStyle/>
        <a:p>
          <a:endParaRPr lang="ru-RU"/>
        </a:p>
      </dgm:t>
    </dgm:pt>
    <dgm:pt modelId="{62FF8789-13E8-4F89-BF03-B2E9009E6555}">
      <dgm:prSet phldrT="[Текст]" custT="1"/>
      <dgm:spPr>
        <a:gradFill rotWithShape="0">
          <a:gsLst>
            <a:gs pos="0">
              <a:srgbClr val="760C50"/>
            </a:gs>
            <a:gs pos="53000">
              <a:srgbClr val="760C50"/>
            </a:gs>
            <a:gs pos="100000">
              <a:schemeClr val="accent4">
                <a:lumMod val="33000"/>
              </a:schemeClr>
            </a:gs>
          </a:gsLst>
          <a:lin ang="5400000" scaled="0"/>
        </a:gradFill>
      </dgm:spPr>
      <dgm:t>
        <a:bodyPr/>
        <a:lstStyle/>
        <a:p>
          <a:r>
            <a:rPr lang="ru-RU" sz="2000" b="1" dirty="0" smtClean="0"/>
            <a:t>Заместитель по ВР</a:t>
          </a:r>
          <a:endParaRPr lang="ru-RU" sz="2000" dirty="0"/>
        </a:p>
      </dgm:t>
    </dgm:pt>
    <dgm:pt modelId="{A46E3502-BF54-4EFE-B9EF-C302DD4A4A9E}" cxnId="{06DD1B12-A412-43B6-9C0F-0739BBFF1A14}" type="parTrans">
      <dgm:prSet/>
      <dgm:spPr/>
      <dgm:t>
        <a:bodyPr/>
        <a:lstStyle/>
        <a:p>
          <a:endParaRPr lang="ru-RU"/>
        </a:p>
      </dgm:t>
    </dgm:pt>
    <dgm:pt modelId="{9CC24768-B9CD-44D6-976C-FB802239F352}" cxnId="{06DD1B12-A412-43B6-9C0F-0739BBFF1A14}" type="sibTrans">
      <dgm:prSet/>
      <dgm:spPr/>
      <dgm:t>
        <a:bodyPr/>
        <a:lstStyle/>
        <a:p>
          <a:endParaRPr lang="ru-RU"/>
        </a:p>
      </dgm:t>
    </dgm:pt>
    <dgm:pt modelId="{C697EFEE-9CF6-4A9A-A630-AF0D692432B5}" type="pres">
      <dgm:prSet presAssocID="{F90129BA-0769-48DE-9A05-0EA8F08E5734}" presName="Name0" presStyleCnt="0">
        <dgm:presLayoutVars>
          <dgm:chPref val="1"/>
          <dgm:dir/>
          <dgm:animOne val="branch"/>
          <dgm:animLvl val="lvl"/>
          <dgm:resizeHandles val="exact"/>
        </dgm:presLayoutVars>
      </dgm:prSet>
      <dgm:spPr/>
      <dgm:t>
        <a:bodyPr/>
        <a:lstStyle/>
        <a:p>
          <a:endParaRPr lang="ru-RU"/>
        </a:p>
      </dgm:t>
    </dgm:pt>
    <dgm:pt modelId="{8CA40B0F-1B18-45FF-B822-C198C8595D8E}" type="pres">
      <dgm:prSet presAssocID="{0623C9A3-DA5C-4B51-A77D-D7463F8A621D}" presName="root1" presStyleCnt="0"/>
      <dgm:spPr/>
    </dgm:pt>
    <dgm:pt modelId="{D3030AA0-2093-47FD-8F4F-0C6285CCB173}" type="pres">
      <dgm:prSet presAssocID="{0623C9A3-DA5C-4B51-A77D-D7463F8A621D}" presName="LevelOneTextNode" presStyleLbl="node0" presStyleIdx="0" presStyleCnt="1" custScaleY="81505" custLinFactNeighborX="-17439" custLinFactNeighborY="0">
        <dgm:presLayoutVars>
          <dgm:chPref val="3"/>
        </dgm:presLayoutVars>
      </dgm:prSet>
      <dgm:spPr/>
      <dgm:t>
        <a:bodyPr/>
        <a:lstStyle/>
        <a:p>
          <a:endParaRPr lang="ru-RU"/>
        </a:p>
      </dgm:t>
    </dgm:pt>
    <dgm:pt modelId="{37FE3CBA-FB6D-4941-9963-C88834D1EF2F}" type="pres">
      <dgm:prSet presAssocID="{0623C9A3-DA5C-4B51-A77D-D7463F8A621D}" presName="level2hierChild" presStyleCnt="0"/>
      <dgm:spPr/>
    </dgm:pt>
    <dgm:pt modelId="{28DAE7A9-EC5F-4596-B31C-7CA09F144B57}" type="pres">
      <dgm:prSet presAssocID="{8151132E-3406-451F-9887-1FBB05819F95}" presName="conn2-1" presStyleLbl="parChTrans1D2" presStyleIdx="0" presStyleCnt="3"/>
      <dgm:spPr/>
      <dgm:t>
        <a:bodyPr/>
        <a:lstStyle/>
        <a:p>
          <a:endParaRPr lang="ru-RU"/>
        </a:p>
      </dgm:t>
    </dgm:pt>
    <dgm:pt modelId="{B8ECBA45-D517-4C0E-A71C-44A4078708CC}" type="pres">
      <dgm:prSet presAssocID="{8151132E-3406-451F-9887-1FBB05819F95}" presName="connTx" presStyleLbl="parChTrans1D2" presStyleIdx="0" presStyleCnt="3"/>
      <dgm:spPr/>
      <dgm:t>
        <a:bodyPr/>
        <a:lstStyle/>
        <a:p>
          <a:endParaRPr lang="ru-RU"/>
        </a:p>
      </dgm:t>
    </dgm:pt>
    <dgm:pt modelId="{FE9EB69F-93B8-4881-ACC9-F15DC232AA81}" type="pres">
      <dgm:prSet presAssocID="{3698844B-6F2E-41E2-A51D-979B3C23D998}" presName="root2" presStyleCnt="0"/>
      <dgm:spPr/>
    </dgm:pt>
    <dgm:pt modelId="{D74DB047-68DD-434D-A033-AA3E3776393B}" type="pres">
      <dgm:prSet presAssocID="{3698844B-6F2E-41E2-A51D-979B3C23D998}" presName="LevelTwoTextNode" presStyleLbl="node2" presStyleIdx="0" presStyleCnt="3" custLinFactNeighborX="-3207" custLinFactNeighborY="1374">
        <dgm:presLayoutVars>
          <dgm:chPref val="3"/>
        </dgm:presLayoutVars>
      </dgm:prSet>
      <dgm:spPr/>
      <dgm:t>
        <a:bodyPr/>
        <a:lstStyle/>
        <a:p>
          <a:endParaRPr lang="ru-RU"/>
        </a:p>
      </dgm:t>
    </dgm:pt>
    <dgm:pt modelId="{A1AD232D-7F83-4EC0-B310-70277A6C9D13}" type="pres">
      <dgm:prSet presAssocID="{3698844B-6F2E-41E2-A51D-979B3C23D998}" presName="level3hierChild" presStyleCnt="0"/>
      <dgm:spPr/>
    </dgm:pt>
    <dgm:pt modelId="{3860B144-16CD-46C3-8AA7-A55A78F864AB}" type="pres">
      <dgm:prSet presAssocID="{0C76B459-8CE0-46AB-9622-FB0C79CDAAC0}" presName="conn2-1" presStyleLbl="parChTrans1D2" presStyleIdx="1" presStyleCnt="3"/>
      <dgm:spPr/>
      <dgm:t>
        <a:bodyPr/>
        <a:lstStyle/>
        <a:p>
          <a:endParaRPr lang="ru-RU"/>
        </a:p>
      </dgm:t>
    </dgm:pt>
    <dgm:pt modelId="{AE15A76E-2850-4C6B-BBAB-F2888EA48F1D}" type="pres">
      <dgm:prSet presAssocID="{0C76B459-8CE0-46AB-9622-FB0C79CDAAC0}" presName="connTx" presStyleLbl="parChTrans1D2" presStyleIdx="1" presStyleCnt="3"/>
      <dgm:spPr/>
      <dgm:t>
        <a:bodyPr/>
        <a:lstStyle/>
        <a:p>
          <a:endParaRPr lang="ru-RU"/>
        </a:p>
      </dgm:t>
    </dgm:pt>
    <dgm:pt modelId="{4350254C-B538-43B4-8254-400BF9FA4D47}" type="pres">
      <dgm:prSet presAssocID="{3B178217-6F03-4ED3-98D0-873794BDC78B}" presName="root2" presStyleCnt="0"/>
      <dgm:spPr/>
    </dgm:pt>
    <dgm:pt modelId="{DD6AE49B-E659-4443-A40E-A161F9AB266C}" type="pres">
      <dgm:prSet presAssocID="{3B178217-6F03-4ED3-98D0-873794BDC78B}" presName="LevelTwoTextNode" presStyleLbl="node2" presStyleIdx="1" presStyleCnt="3" custLinFactNeighborX="-3846" custLinFactNeighborY="0">
        <dgm:presLayoutVars>
          <dgm:chPref val="3"/>
        </dgm:presLayoutVars>
      </dgm:prSet>
      <dgm:spPr/>
      <dgm:t>
        <a:bodyPr/>
        <a:lstStyle/>
        <a:p>
          <a:endParaRPr lang="ru-RU"/>
        </a:p>
      </dgm:t>
    </dgm:pt>
    <dgm:pt modelId="{BFD243FE-E699-4B4E-BBDF-5BFA2902A008}" type="pres">
      <dgm:prSet presAssocID="{3B178217-6F03-4ED3-98D0-873794BDC78B}" presName="level3hierChild" presStyleCnt="0"/>
      <dgm:spPr/>
    </dgm:pt>
    <dgm:pt modelId="{2F45A1AE-77C2-4FC0-8BFE-F70093E0D57C}" type="pres">
      <dgm:prSet presAssocID="{A46E3502-BF54-4EFE-B9EF-C302DD4A4A9E}" presName="conn2-1" presStyleLbl="parChTrans1D2" presStyleIdx="2" presStyleCnt="3"/>
      <dgm:spPr/>
      <dgm:t>
        <a:bodyPr/>
        <a:lstStyle/>
        <a:p>
          <a:endParaRPr lang="ru-RU"/>
        </a:p>
      </dgm:t>
    </dgm:pt>
    <dgm:pt modelId="{83ABC00E-B926-41FB-8CAD-E13C76BF9236}" type="pres">
      <dgm:prSet presAssocID="{A46E3502-BF54-4EFE-B9EF-C302DD4A4A9E}" presName="connTx" presStyleLbl="parChTrans1D2" presStyleIdx="2" presStyleCnt="3"/>
      <dgm:spPr/>
      <dgm:t>
        <a:bodyPr/>
        <a:lstStyle/>
        <a:p>
          <a:endParaRPr lang="ru-RU"/>
        </a:p>
      </dgm:t>
    </dgm:pt>
    <dgm:pt modelId="{7C8F37A9-AF15-4E08-A1F2-16EEA4B3D207}" type="pres">
      <dgm:prSet presAssocID="{62FF8789-13E8-4F89-BF03-B2E9009E6555}" presName="root2" presStyleCnt="0"/>
      <dgm:spPr/>
    </dgm:pt>
    <dgm:pt modelId="{8A2E59FE-4EDB-4FC4-99C2-1D6E208C528F}" type="pres">
      <dgm:prSet presAssocID="{62FF8789-13E8-4F89-BF03-B2E9009E6555}" presName="LevelTwoTextNode" presStyleLbl="node2" presStyleIdx="2" presStyleCnt="3" custLinFactNeighborX="-3658" custLinFactNeighborY="8545">
        <dgm:presLayoutVars>
          <dgm:chPref val="3"/>
        </dgm:presLayoutVars>
      </dgm:prSet>
      <dgm:spPr/>
      <dgm:t>
        <a:bodyPr/>
        <a:lstStyle/>
        <a:p>
          <a:endParaRPr lang="ru-RU"/>
        </a:p>
      </dgm:t>
    </dgm:pt>
    <dgm:pt modelId="{76EC33C2-750B-4D2F-AF54-9DD8B2D57E80}" type="pres">
      <dgm:prSet presAssocID="{62FF8789-13E8-4F89-BF03-B2E9009E6555}" presName="level3hierChild" presStyleCnt="0"/>
      <dgm:spPr/>
    </dgm:pt>
  </dgm:ptLst>
  <dgm:cxnLst>
    <dgm:cxn modelId="{3A3DCECA-5EA3-4AD7-B1DC-F47350280E65}" srcId="{F90129BA-0769-48DE-9A05-0EA8F08E5734}" destId="{0623C9A3-DA5C-4B51-A77D-D7463F8A621D}" srcOrd="0" destOrd="0" parTransId="{3E539CE7-B684-4C02-8FCE-E14050B6E8BA}" sibTransId="{E2EC2433-CC71-4814-9FE1-165E46AAECFC}"/>
    <dgm:cxn modelId="{91451168-02AA-42AB-B5D3-00D0EA66ACC5}" srcId="{0623C9A3-DA5C-4B51-A77D-D7463F8A621D}" destId="{3B178217-6F03-4ED3-98D0-873794BDC78B}" srcOrd="1" destOrd="0" parTransId="{0C76B459-8CE0-46AB-9622-FB0C79CDAAC0}" sibTransId="{51D044EC-B404-48C0-A732-E4642A5323C3}"/>
    <dgm:cxn modelId="{9343EC33-001A-427E-8BAF-A349F9BD5B25}" type="presOf" srcId="{A46E3502-BF54-4EFE-B9EF-C302DD4A4A9E}" destId="{2F45A1AE-77C2-4FC0-8BFE-F70093E0D57C}" srcOrd="0" destOrd="0" presId="urn:microsoft.com/office/officeart/2008/layout/HorizontalMultiLevelHierarchy"/>
    <dgm:cxn modelId="{3F4B3977-99F3-4911-8E01-985CB4903309}" srcId="{0623C9A3-DA5C-4B51-A77D-D7463F8A621D}" destId="{3698844B-6F2E-41E2-A51D-979B3C23D998}" srcOrd="0" destOrd="0" parTransId="{8151132E-3406-451F-9887-1FBB05819F95}" sibTransId="{E2143AA9-2B89-4E1D-A268-DDFA828C30EE}"/>
    <dgm:cxn modelId="{06DD1B12-A412-43B6-9C0F-0739BBFF1A14}" srcId="{0623C9A3-DA5C-4B51-A77D-D7463F8A621D}" destId="{62FF8789-13E8-4F89-BF03-B2E9009E6555}" srcOrd="2" destOrd="0" parTransId="{A46E3502-BF54-4EFE-B9EF-C302DD4A4A9E}" sibTransId="{9CC24768-B9CD-44D6-976C-FB802239F352}"/>
    <dgm:cxn modelId="{6498B2E7-32B6-4AC9-93E9-C23675F751AE}" type="presOf" srcId="{A46E3502-BF54-4EFE-B9EF-C302DD4A4A9E}" destId="{83ABC00E-B926-41FB-8CAD-E13C76BF9236}" srcOrd="1" destOrd="0" presId="urn:microsoft.com/office/officeart/2008/layout/HorizontalMultiLevelHierarchy"/>
    <dgm:cxn modelId="{75A28039-29DF-4786-9EB0-F2B9DB0F151C}" type="presOf" srcId="{0623C9A3-DA5C-4B51-A77D-D7463F8A621D}" destId="{D3030AA0-2093-47FD-8F4F-0C6285CCB173}" srcOrd="0" destOrd="0" presId="urn:microsoft.com/office/officeart/2008/layout/HorizontalMultiLevelHierarchy"/>
    <dgm:cxn modelId="{131E4067-4FD6-445E-B1D6-29B1DE2D7E71}" type="presOf" srcId="{3698844B-6F2E-41E2-A51D-979B3C23D998}" destId="{D74DB047-68DD-434D-A033-AA3E3776393B}" srcOrd="0" destOrd="0" presId="urn:microsoft.com/office/officeart/2008/layout/HorizontalMultiLevelHierarchy"/>
    <dgm:cxn modelId="{3CF2B679-1063-43F0-908A-ACF1027BD822}" type="presOf" srcId="{F90129BA-0769-48DE-9A05-0EA8F08E5734}" destId="{C697EFEE-9CF6-4A9A-A630-AF0D692432B5}" srcOrd="0" destOrd="0" presId="urn:microsoft.com/office/officeart/2008/layout/HorizontalMultiLevelHierarchy"/>
    <dgm:cxn modelId="{70E5CB77-46D6-499D-821D-560EFC9B3036}" type="presOf" srcId="{0C76B459-8CE0-46AB-9622-FB0C79CDAAC0}" destId="{3860B144-16CD-46C3-8AA7-A55A78F864AB}" srcOrd="0" destOrd="0" presId="urn:microsoft.com/office/officeart/2008/layout/HorizontalMultiLevelHierarchy"/>
    <dgm:cxn modelId="{351DE4C5-684B-4515-A201-A1B28F7FC615}" type="presOf" srcId="{0C76B459-8CE0-46AB-9622-FB0C79CDAAC0}" destId="{AE15A76E-2850-4C6B-BBAB-F2888EA48F1D}" srcOrd="1" destOrd="0" presId="urn:microsoft.com/office/officeart/2008/layout/HorizontalMultiLevelHierarchy"/>
    <dgm:cxn modelId="{B7229445-5824-42B4-92E3-26CA62358E4C}" type="presOf" srcId="{62FF8789-13E8-4F89-BF03-B2E9009E6555}" destId="{8A2E59FE-4EDB-4FC4-99C2-1D6E208C528F}" srcOrd="0" destOrd="0" presId="urn:microsoft.com/office/officeart/2008/layout/HorizontalMultiLevelHierarchy"/>
    <dgm:cxn modelId="{3D466E79-39C6-48A0-8FE3-6AB356E18C7B}" type="presOf" srcId="{3B178217-6F03-4ED3-98D0-873794BDC78B}" destId="{DD6AE49B-E659-4443-A40E-A161F9AB266C}" srcOrd="0" destOrd="0" presId="urn:microsoft.com/office/officeart/2008/layout/HorizontalMultiLevelHierarchy"/>
    <dgm:cxn modelId="{90B51D35-3056-43A6-A394-8DDE48DF9E49}" type="presOf" srcId="{8151132E-3406-451F-9887-1FBB05819F95}" destId="{B8ECBA45-D517-4C0E-A71C-44A4078708CC}" srcOrd="1" destOrd="0" presId="urn:microsoft.com/office/officeart/2008/layout/HorizontalMultiLevelHierarchy"/>
    <dgm:cxn modelId="{EBA06AF7-7A9E-4BBE-B52C-342D3714553E}" type="presOf" srcId="{8151132E-3406-451F-9887-1FBB05819F95}" destId="{28DAE7A9-EC5F-4596-B31C-7CA09F144B57}" srcOrd="0" destOrd="0" presId="urn:microsoft.com/office/officeart/2008/layout/HorizontalMultiLevelHierarchy"/>
    <dgm:cxn modelId="{C046D994-B998-4A71-9DE7-708A8EEAA4AC}" type="presParOf" srcId="{C697EFEE-9CF6-4A9A-A630-AF0D692432B5}" destId="{8CA40B0F-1B18-45FF-B822-C198C8595D8E}" srcOrd="0" destOrd="0" presId="urn:microsoft.com/office/officeart/2008/layout/HorizontalMultiLevelHierarchy"/>
    <dgm:cxn modelId="{467D8DD4-6AE4-4630-ADBC-BEC1F44069BD}" type="presParOf" srcId="{8CA40B0F-1B18-45FF-B822-C198C8595D8E}" destId="{D3030AA0-2093-47FD-8F4F-0C6285CCB173}" srcOrd="0" destOrd="0" presId="urn:microsoft.com/office/officeart/2008/layout/HorizontalMultiLevelHierarchy"/>
    <dgm:cxn modelId="{B32A130E-E425-4904-8915-B87C40DC227A}" type="presParOf" srcId="{8CA40B0F-1B18-45FF-B822-C198C8595D8E}" destId="{37FE3CBA-FB6D-4941-9963-C88834D1EF2F}" srcOrd="1" destOrd="0" presId="urn:microsoft.com/office/officeart/2008/layout/HorizontalMultiLevelHierarchy"/>
    <dgm:cxn modelId="{6A518E66-1A8C-4422-B317-314DAB95D3B4}" type="presParOf" srcId="{37FE3CBA-FB6D-4941-9963-C88834D1EF2F}" destId="{28DAE7A9-EC5F-4596-B31C-7CA09F144B57}" srcOrd="0" destOrd="0" presId="urn:microsoft.com/office/officeart/2008/layout/HorizontalMultiLevelHierarchy"/>
    <dgm:cxn modelId="{8B68E454-141A-4632-A1B6-60F154EEAC79}" type="presParOf" srcId="{28DAE7A9-EC5F-4596-B31C-7CA09F144B57}" destId="{B8ECBA45-D517-4C0E-A71C-44A4078708CC}" srcOrd="0" destOrd="0" presId="urn:microsoft.com/office/officeart/2008/layout/HorizontalMultiLevelHierarchy"/>
    <dgm:cxn modelId="{255B7B66-507F-4B0A-AF30-1990E6ED22F2}" type="presParOf" srcId="{37FE3CBA-FB6D-4941-9963-C88834D1EF2F}" destId="{FE9EB69F-93B8-4881-ACC9-F15DC232AA81}" srcOrd="1" destOrd="0" presId="urn:microsoft.com/office/officeart/2008/layout/HorizontalMultiLevelHierarchy"/>
    <dgm:cxn modelId="{BD9C50A8-D101-41E3-AED6-F64A0B400896}" type="presParOf" srcId="{FE9EB69F-93B8-4881-ACC9-F15DC232AA81}" destId="{D74DB047-68DD-434D-A033-AA3E3776393B}" srcOrd="0" destOrd="0" presId="urn:microsoft.com/office/officeart/2008/layout/HorizontalMultiLevelHierarchy"/>
    <dgm:cxn modelId="{5EBF5FF6-CFA0-40D0-AB34-B3C46121FBD9}" type="presParOf" srcId="{FE9EB69F-93B8-4881-ACC9-F15DC232AA81}" destId="{A1AD232D-7F83-4EC0-B310-70277A6C9D13}" srcOrd="1" destOrd="0" presId="urn:microsoft.com/office/officeart/2008/layout/HorizontalMultiLevelHierarchy"/>
    <dgm:cxn modelId="{B12FA063-C7BF-45A8-8FA1-980C3B310C7E}" type="presParOf" srcId="{37FE3CBA-FB6D-4941-9963-C88834D1EF2F}" destId="{3860B144-16CD-46C3-8AA7-A55A78F864AB}" srcOrd="2" destOrd="0" presId="urn:microsoft.com/office/officeart/2008/layout/HorizontalMultiLevelHierarchy"/>
    <dgm:cxn modelId="{E5077529-AECD-4971-976F-3E0D2BF7F8F7}" type="presParOf" srcId="{3860B144-16CD-46C3-8AA7-A55A78F864AB}" destId="{AE15A76E-2850-4C6B-BBAB-F2888EA48F1D}" srcOrd="0" destOrd="0" presId="urn:microsoft.com/office/officeart/2008/layout/HorizontalMultiLevelHierarchy"/>
    <dgm:cxn modelId="{DD75E6D9-97A7-4942-B7CC-5727BD253FBD}" type="presParOf" srcId="{37FE3CBA-FB6D-4941-9963-C88834D1EF2F}" destId="{4350254C-B538-43B4-8254-400BF9FA4D47}" srcOrd="3" destOrd="0" presId="urn:microsoft.com/office/officeart/2008/layout/HorizontalMultiLevelHierarchy"/>
    <dgm:cxn modelId="{385C9977-BEB8-4456-9219-D0E8DB8A0522}" type="presParOf" srcId="{4350254C-B538-43B4-8254-400BF9FA4D47}" destId="{DD6AE49B-E659-4443-A40E-A161F9AB266C}" srcOrd="0" destOrd="0" presId="urn:microsoft.com/office/officeart/2008/layout/HorizontalMultiLevelHierarchy"/>
    <dgm:cxn modelId="{C16F76D8-6ACA-4D9F-9B86-8A3FD70EDFB8}" type="presParOf" srcId="{4350254C-B538-43B4-8254-400BF9FA4D47}" destId="{BFD243FE-E699-4B4E-BBDF-5BFA2902A008}" srcOrd="1" destOrd="0" presId="urn:microsoft.com/office/officeart/2008/layout/HorizontalMultiLevelHierarchy"/>
    <dgm:cxn modelId="{CCF892CF-959F-4D44-98D3-3E3EAFD62CC2}" type="presParOf" srcId="{37FE3CBA-FB6D-4941-9963-C88834D1EF2F}" destId="{2F45A1AE-77C2-4FC0-8BFE-F70093E0D57C}" srcOrd="4" destOrd="0" presId="urn:microsoft.com/office/officeart/2008/layout/HorizontalMultiLevelHierarchy"/>
    <dgm:cxn modelId="{1E04F2C8-1063-4247-A0F7-B629B422092D}" type="presParOf" srcId="{2F45A1AE-77C2-4FC0-8BFE-F70093E0D57C}" destId="{83ABC00E-B926-41FB-8CAD-E13C76BF9236}" srcOrd="0" destOrd="0" presId="urn:microsoft.com/office/officeart/2008/layout/HorizontalMultiLevelHierarchy"/>
    <dgm:cxn modelId="{1EA9E8C5-CC0A-4C2F-A380-C172AC3794A2}" type="presParOf" srcId="{37FE3CBA-FB6D-4941-9963-C88834D1EF2F}" destId="{7C8F37A9-AF15-4E08-A1F2-16EEA4B3D207}" srcOrd="5" destOrd="0" presId="urn:microsoft.com/office/officeart/2008/layout/HorizontalMultiLevelHierarchy"/>
    <dgm:cxn modelId="{0AE5EFE4-2424-4861-9E52-63C691FDF4E5}" type="presParOf" srcId="{7C8F37A9-AF15-4E08-A1F2-16EEA4B3D207}" destId="{8A2E59FE-4EDB-4FC4-99C2-1D6E208C528F}" srcOrd="0" destOrd="0" presId="urn:microsoft.com/office/officeart/2008/layout/HorizontalMultiLevelHierarchy"/>
    <dgm:cxn modelId="{A3969060-4537-43AF-997F-C42BF0E300A0}" type="presParOf" srcId="{7C8F37A9-AF15-4E08-A1F2-16EEA4B3D207}" destId="{76EC33C2-750B-4D2F-AF54-9DD8B2D57E8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6095160" cy="4063320"/>
        <a:chOff x="0" y="0"/>
        <a:chExt cx="6095160" cy="4063320"/>
      </a:xfrm>
    </dsp:grpSpPr>
    <dsp:sp modelId="{28DAE7A9-EC5F-4596-B31C-7CA09F144B57}">
      <dsp:nvSpPr>
        <dsp:cNvPr id="4" name="Полилиния 3"/>
        <dsp:cNvSpPr/>
      </dsp:nvSpPr>
      <dsp:spPr bwMode="white">
        <a:xfrm>
          <a:off x="1779604" y="1077229"/>
          <a:ext cx="559877" cy="954431"/>
        </a:xfrm>
        <a:custGeom>
          <a:avLst/>
          <a:gdLst/>
          <a:ahLst/>
          <a:cxnLst/>
          <a:pathLst>
            <a:path w="882" h="1503">
              <a:moveTo>
                <a:pt x="0" y="1503"/>
              </a:moveTo>
              <a:lnTo>
                <a:pt x="441" y="1503"/>
              </a:lnTo>
              <a:lnTo>
                <a:pt x="441" y="0"/>
              </a:lnTo>
              <a:lnTo>
                <a:pt x="882"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1077229"/>
        <a:ext cx="559877" cy="954431"/>
      </dsp:txXfrm>
    </dsp:sp>
    <dsp:sp modelId="{3860B144-16CD-46C3-8AA7-A55A78F864AB}">
      <dsp:nvSpPr>
        <dsp:cNvPr id="6" name="Полилиния 5"/>
        <dsp:cNvSpPr/>
      </dsp:nvSpPr>
      <dsp:spPr bwMode="white">
        <a:xfrm>
          <a:off x="1779604" y="2031660"/>
          <a:ext cx="543696" cy="0"/>
        </a:xfrm>
        <a:custGeom>
          <a:avLst/>
          <a:gdLst/>
          <a:ahLst/>
          <a:cxnLst/>
          <a:pathLst>
            <a:path w="856">
              <a:moveTo>
                <a:pt x="0" y="0"/>
              </a:moveTo>
              <a:lnTo>
                <a:pt x="428" y="0"/>
              </a:lnTo>
              <a:lnTo>
                <a:pt x="428" y="0"/>
              </a:lnTo>
              <a:lnTo>
                <a:pt x="856"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ru-RU">
            <a:solidFill>
              <a:schemeClr val="tx1"/>
            </a:solidFill>
          </a:endParaRPr>
        </a:p>
      </dsp:txBody>
      <dsp:txXfrm>
        <a:off x="1779604" y="2031660"/>
        <a:ext cx="543696" cy="0"/>
      </dsp:txXfrm>
    </dsp:sp>
    <dsp:sp modelId="{2F45A1AE-77C2-4FC0-8BFE-F70093E0D57C}">
      <dsp:nvSpPr>
        <dsp:cNvPr id="8" name="Полилиния 7"/>
        <dsp:cNvSpPr/>
      </dsp:nvSpPr>
      <dsp:spPr bwMode="white">
        <a:xfrm>
          <a:off x="1779604" y="2031660"/>
          <a:ext cx="548457" cy="1031009"/>
        </a:xfrm>
        <a:custGeom>
          <a:avLst/>
          <a:gdLst/>
          <a:ahLst/>
          <a:cxnLst/>
          <a:pathLst>
            <a:path w="864" h="1624">
              <a:moveTo>
                <a:pt x="0" y="0"/>
              </a:moveTo>
              <a:lnTo>
                <a:pt x="432" y="0"/>
              </a:lnTo>
              <a:lnTo>
                <a:pt x="432" y="1624"/>
              </a:lnTo>
              <a:lnTo>
                <a:pt x="864" y="162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2031660"/>
        <a:ext cx="548457" cy="1031009"/>
      </dsp:txXfrm>
    </dsp:sp>
    <dsp:sp modelId="{D3030AA0-2093-47FD-8F4F-0C6285CCB173}">
      <dsp:nvSpPr>
        <dsp:cNvPr id="3" name="Прямоугольник 2"/>
        <dsp:cNvSpPr/>
      </dsp:nvSpPr>
      <dsp:spPr bwMode="white">
        <a:xfrm rot="16200000">
          <a:off x="-262316" y="1645645"/>
          <a:ext cx="3311809" cy="772031"/>
        </a:xfrm>
        <a:prstGeom prst="rect">
          <a:avLst/>
        </a:prstGeom>
        <a:gradFill rotWithShape="0">
          <a:gsLst>
            <a:gs pos="0">
              <a:schemeClr val="accent6">
                <a:lumMod val="75000"/>
              </a:schemeClr>
            </a:gs>
            <a:gs pos="74000">
              <a:schemeClr val="accent6">
                <a:lumMod val="75000"/>
              </a:schemeClr>
            </a:gs>
            <a:gs pos="100000">
              <a:schemeClr val="accent6">
                <a:lumMod val="50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3200" dirty="0" smtClean="0"/>
            <a:t>Советник</a:t>
          </a:r>
          <a:endParaRPr lang="ru-RU" sz="3200" dirty="0"/>
        </a:p>
      </dsp:txBody>
      <dsp:txXfrm rot="16200000">
        <a:off x="-262316" y="1645645"/>
        <a:ext cx="3311809" cy="772031"/>
      </dsp:txXfrm>
    </dsp:sp>
    <dsp:sp modelId="{D74DB047-68DD-434D-A033-AA3E3776393B}">
      <dsp:nvSpPr>
        <dsp:cNvPr id="5" name="Прямоугольник 4"/>
        <dsp:cNvSpPr/>
      </dsp:nvSpPr>
      <dsp:spPr bwMode="white">
        <a:xfrm>
          <a:off x="2339481" y="691214"/>
          <a:ext cx="2532261" cy="772031"/>
        </a:xfrm>
        <a:prstGeom prst="rect">
          <a:avLst/>
        </a:prstGeom>
        <a:gradFill rotWithShape="0">
          <a:gsLst>
            <a:gs pos="0">
              <a:schemeClr val="accent4">
                <a:lumMod val="75000"/>
              </a:schemeClr>
            </a:gs>
            <a:gs pos="53000">
              <a:schemeClr val="accent4">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Педагог-психолог</a:t>
          </a:r>
          <a:endParaRPr lang="ru-RU" sz="2000" dirty="0"/>
        </a:p>
      </dsp:txBody>
      <dsp:txXfrm>
        <a:off x="2339481" y="691214"/>
        <a:ext cx="2532261" cy="772031"/>
      </dsp:txXfrm>
    </dsp:sp>
    <dsp:sp modelId="{DD6AE49B-E659-4443-A40E-A161F9AB266C}">
      <dsp:nvSpPr>
        <dsp:cNvPr id="7" name="Прямоугольник 6"/>
        <dsp:cNvSpPr/>
      </dsp:nvSpPr>
      <dsp:spPr bwMode="white">
        <a:xfrm>
          <a:off x="2323300" y="1645645"/>
          <a:ext cx="2532261" cy="772031"/>
        </a:xfrm>
        <a:prstGeom prst="rect">
          <a:avLst/>
        </a:prstGeom>
        <a:gradFill rotWithShape="0">
          <a:gsLst>
            <a:gs pos="0">
              <a:schemeClr val="accent2">
                <a:lumMod val="75000"/>
              </a:schemeClr>
            </a:gs>
            <a:gs pos="53000">
              <a:schemeClr val="accent2">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Педагог-организатор</a:t>
          </a:r>
          <a:endParaRPr lang="ru-RU" sz="2000" dirty="0"/>
        </a:p>
      </dsp:txBody>
      <dsp:txXfrm>
        <a:off x="2323300" y="1645645"/>
        <a:ext cx="2532261" cy="772031"/>
      </dsp:txXfrm>
    </dsp:sp>
    <dsp:sp modelId="{8A2E59FE-4EDB-4FC4-99C2-1D6E208C528F}">
      <dsp:nvSpPr>
        <dsp:cNvPr id="9" name="Прямоугольник 8"/>
        <dsp:cNvSpPr/>
      </dsp:nvSpPr>
      <dsp:spPr bwMode="white">
        <a:xfrm>
          <a:off x="2328061" y="2676653"/>
          <a:ext cx="2532261" cy="772031"/>
        </a:xfrm>
        <a:prstGeom prst="rect">
          <a:avLst/>
        </a:prstGeom>
        <a:gradFill rotWithShape="0">
          <a:gsLst>
            <a:gs pos="0">
              <a:srgbClr val="760C50"/>
            </a:gs>
            <a:gs pos="53000">
              <a:srgbClr val="760C50"/>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Заместитель по ВР</a:t>
          </a:r>
          <a:endParaRPr lang="ru-RU" sz="2000" dirty="0"/>
        </a:p>
      </dsp:txBody>
      <dsp:txXfrm>
        <a:off x="2328061" y="2676653"/>
        <a:ext cx="2532261" cy="77203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a:noFill/>
          <a:ln w="0">
            <a:noFill/>
          </a:ln>
        </p:spPr>
        <p:txBody>
          <a:bodyPr lIns="0" tIns="0" rIns="0" bIns="0" anchor="ctr">
            <a:noAutofit/>
          </a:bodyPr>
          <a:p>
            <a:r>
              <a:rPr lang="ru-RU" sz="1800" b="0" strike="noStrike" spc="-1">
                <a:latin typeface="Arial" panose="020B0604020202020204"/>
              </a:rPr>
              <a:t>Для правки текста заглавия щёлкните мышью</a:t>
            </a:r>
            <a:endParaRPr lang="ru-RU" sz="1800" b="0" strike="noStrike" spc="-1">
              <a:latin typeface="Arial" panose="020B0604020202020204"/>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p>
            <a:pPr algn="ctr">
              <a:buNone/>
            </a:pPr>
            <a:r>
              <a:rPr lang="ru-RU" sz="4400" b="0" strike="noStrike" spc="-1">
                <a:latin typeface="Arial" panose="020B0604020202020204"/>
              </a:rPr>
              <a:t>Для правки текста заглавия щёлкните мышью</a:t>
            </a:r>
            <a:endParaRPr lang="ru-RU" sz="4400" b="0" strike="noStrike" spc="-1">
              <a:latin typeface="Arial" panose="020B0604020202020204"/>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Рисунок 4"/>
          <p:cNvPicPr/>
          <p:nvPr/>
        </p:nvPicPr>
        <p:blipFill>
          <a:blip r:embed="rId1"/>
          <a:stretch>
            <a:fillRect/>
          </a:stretch>
        </p:blipFill>
        <p:spPr>
          <a:xfrm>
            <a:off x="360" y="0"/>
            <a:ext cx="9143280" cy="6772680"/>
          </a:xfrm>
          <a:prstGeom prst="rect">
            <a:avLst/>
          </a:prstGeom>
          <a:ln w="0">
            <a:noFill/>
          </a:ln>
        </p:spPr>
      </p:pic>
      <p:sp>
        <p:nvSpPr>
          <p:cNvPr id="77" name="PlaceHolder 1"/>
          <p:cNvSpPr>
            <a:spLocks noGrp="1"/>
          </p:cNvSpPr>
          <p:nvPr>
            <p:ph type="title"/>
          </p:nvPr>
        </p:nvSpPr>
        <p:spPr>
          <a:xfrm>
            <a:off x="868320" y="1797480"/>
            <a:ext cx="8131320" cy="1982160"/>
          </a:xfrm>
          <a:prstGeom prst="rect">
            <a:avLst/>
          </a:prstGeom>
          <a:noFill/>
          <a:ln w="0">
            <a:noFill/>
          </a:ln>
        </p:spPr>
        <p:txBody>
          <a:bodyPr lIns="0" tIns="0" rIns="0" bIns="0" anchor="ctr">
            <a:noAutofit/>
          </a:bodyPr>
          <a:p>
            <a:pPr algn="ctr">
              <a:lnSpc>
                <a:spcPct val="100000"/>
              </a:lnSpc>
              <a:buNone/>
            </a:pPr>
            <a:r>
              <a:rPr lang="ru-RU" sz="2800" b="1" strike="noStrike" spc="-1">
                <a:solidFill>
                  <a:srgbClr val="000000"/>
                </a:solidFill>
                <a:latin typeface="Calibri" panose="020F0502020204030204"/>
              </a:rPr>
              <a:t>Советник директора </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по воспитанию и взаимодействию</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 с общественными объединениями: актуальность, роль, функционал</a:t>
            </a:r>
            <a:br>
              <a:rPr lang="ru-RU" sz="2800" b="1" strike="noStrike" spc="-1">
                <a:solidFill>
                  <a:srgbClr val="000000"/>
                </a:solidFill>
                <a:latin typeface="Calibri" panose="020F0502020204030204"/>
              </a:rPr>
            </a:br>
            <a:endParaRPr lang="ru-RU" sz="2800" b="0" strike="noStrike" spc="-1">
              <a:latin typeface="Arial" panose="020B0604020202020204"/>
            </a:endParaRPr>
          </a:p>
        </p:txBody>
      </p:sp>
      <p:sp>
        <p:nvSpPr>
          <p:cNvPr id="78" name="PlaceHolder 2"/>
          <p:cNvSpPr>
            <a:spLocks noGrp="1"/>
          </p:cNvSpPr>
          <p:nvPr>
            <p:ph type="subTitle"/>
          </p:nvPr>
        </p:nvSpPr>
        <p:spPr>
          <a:xfrm>
            <a:off x="1440000" y="4273560"/>
            <a:ext cx="6400080" cy="1126080"/>
          </a:xfrm>
          <a:prstGeom prst="rect">
            <a:avLst/>
          </a:prstGeom>
          <a:noFill/>
          <a:ln w="0">
            <a:noFill/>
          </a:ln>
        </p:spPr>
        <p:txBody>
          <a:bodyPr lIns="0" tIns="0" rIns="0" bIns="0" anchor="t">
            <a:normAutofit/>
          </a:bodyPr>
          <a:p>
            <a:pPr algn="ctr">
              <a:lnSpc>
                <a:spcPct val="100000"/>
              </a:lnSpc>
              <a:buNone/>
              <a:tabLst>
                <a:tab pos="0" algn="l"/>
              </a:tabLst>
            </a:pPr>
            <a:r>
              <a:rPr lang="ru-RU" sz="2000" b="1" strike="noStrike" spc="-1">
                <a:solidFill>
                  <a:srgbClr val="060202"/>
                </a:solidFill>
                <a:latin typeface="Calibri" panose="020F0502020204030204"/>
              </a:rPr>
              <a:t>Региональный координатор по Костромской области</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Иноземцева Светлана Павловна</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к.т.: 8-903-896-11-94</a:t>
            </a:r>
            <a:endParaRPr lang="ru-RU" sz="2000" b="0" strike="noStrike" spc="-1">
              <a:latin typeface="Arial" panose="020B0604020202020204"/>
            </a:endParaRPr>
          </a:p>
        </p:txBody>
      </p:sp>
      <p:pic>
        <p:nvPicPr>
          <p:cNvPr id="79" name="Рисунок 5"/>
          <p:cNvPicPr/>
          <p:nvPr/>
        </p:nvPicPr>
        <p:blipFill>
          <a:blip r:embed="rId2"/>
          <a:stretch>
            <a:fillRect/>
          </a:stretch>
        </p:blipFill>
        <p:spPr>
          <a:xfrm>
            <a:off x="5724000" y="116640"/>
            <a:ext cx="3311640" cy="1497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Рисунок 3"/>
          <p:cNvPicPr/>
          <p:nvPr/>
        </p:nvPicPr>
        <p:blipFill>
          <a:blip r:embed="rId1"/>
          <a:stretch>
            <a:fillRect/>
          </a:stretch>
        </p:blipFill>
        <p:spPr>
          <a:xfrm>
            <a:off x="0" y="42480"/>
            <a:ext cx="9143280" cy="6772680"/>
          </a:xfrm>
          <a:prstGeom prst="rect">
            <a:avLst/>
          </a:prstGeom>
          <a:ln w="0">
            <a:noFill/>
          </a:ln>
        </p:spPr>
      </p:pic>
      <p:pic>
        <p:nvPicPr>
          <p:cNvPr id="118" name="Рисунок 4"/>
          <p:cNvPicPr/>
          <p:nvPr/>
        </p:nvPicPr>
        <p:blipFill>
          <a:blip r:embed="rId2"/>
          <a:stretch>
            <a:fillRect/>
          </a:stretch>
        </p:blipFill>
        <p:spPr>
          <a:xfrm>
            <a:off x="6769800" y="260640"/>
            <a:ext cx="2068200" cy="935280"/>
          </a:xfrm>
          <a:prstGeom prst="rect">
            <a:avLst/>
          </a:prstGeom>
          <a:ln w="0">
            <a:noFill/>
          </a:ln>
        </p:spPr>
      </p:pic>
      <p:graphicFrame>
        <p:nvGraphicFramePr>
          <p:cNvPr id="2" name="Diagram1"/>
          <p:cNvGraphicFramePr/>
          <p:nvPr/>
        </p:nvGraphicFramePr>
        <p:xfrm>
          <a:off x="395640" y="1397160"/>
          <a:ext cx="6095160" cy="406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 name="TextBox 6"/>
          <p:cNvSpPr/>
          <p:nvPr/>
        </p:nvSpPr>
        <p:spPr>
          <a:xfrm>
            <a:off x="5292000" y="1845000"/>
            <a:ext cx="3671640" cy="100368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numCol="1" spcCol="1440" anchor="t">
            <a:spAutoFit/>
          </a:bodyPr>
          <a:p>
            <a:pPr>
              <a:lnSpc>
                <a:spcPct val="100000"/>
              </a:lnSpc>
              <a:buNone/>
            </a:pPr>
            <a:r>
              <a:rPr lang="ru-RU" sz="1000" b="1" strike="noStrike" spc="-1">
                <a:solidFill>
                  <a:srgbClr val="000000"/>
                </a:solidFill>
                <a:latin typeface="Calibri" panose="020F0502020204030204"/>
                <a:ea typeface="DejaVu Sans"/>
              </a:rPr>
              <a:t>Советник сопровождает ребенка и как бы «втягивает его в коллектив школы, опираясь на его интересы и предлагая те активности, которые этого конкретного ребенка поставят в ситуацию успеха. Вовлекает ребенка в позитивную повестку, работая с ними с точки зрения школьного коллектива, не центрируясь на нем</a:t>
            </a:r>
            <a:endParaRPr lang="ru-RU" sz="1000" b="0" strike="noStrike" spc="-1">
              <a:latin typeface="Arial" panose="020B0604020202020204"/>
            </a:endParaRPr>
          </a:p>
        </p:txBody>
      </p:sp>
      <p:sp>
        <p:nvSpPr>
          <p:cNvPr id="120" name="TextBox 7"/>
          <p:cNvSpPr/>
          <p:nvPr/>
        </p:nvSpPr>
        <p:spPr>
          <a:xfrm>
            <a:off x="5436000" y="3090960"/>
            <a:ext cx="3527640" cy="54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участвует в разработке рабочей программы воспитания. Инициирует  события. Предлагает концепцию, форму, контент, наполняет смыслами.</a:t>
            </a:r>
            <a:endParaRPr lang="ru-RU" sz="1000" b="0" strike="noStrike" spc="-1">
              <a:latin typeface="Arial" panose="020B0604020202020204"/>
            </a:endParaRPr>
          </a:p>
        </p:txBody>
      </p:sp>
      <p:sp>
        <p:nvSpPr>
          <p:cNvPr id="121" name="TextBox 8"/>
          <p:cNvSpPr/>
          <p:nvPr/>
        </p:nvSpPr>
        <p:spPr>
          <a:xfrm>
            <a:off x="5436000" y="4074120"/>
            <a:ext cx="3527640" cy="699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во взаимодействии с заместителем директора по ВР, вводит в практику деятельности формы и средства работы Российского движения детей  и молодежи для достижения воспитательных результатов.</a:t>
            </a:r>
            <a:endParaRPr lang="ru-RU" sz="1000" b="0" strike="noStrike" spc="-1">
              <a:latin typeface="Arial" panose="020B0604020202020204"/>
            </a:endParaRPr>
          </a:p>
        </p:txBody>
      </p:sp>
      <p:sp>
        <p:nvSpPr>
          <p:cNvPr id="122" name="Прямоугольник 121"/>
          <p:cNvSpPr/>
          <p:nvPr/>
        </p:nvSpPr>
        <p:spPr>
          <a:xfrm>
            <a:off x="1620000" y="360000"/>
            <a:ext cx="52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Работа советника в команде ОО</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635" y="85025"/>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154170"/>
          </a:xfrm>
          <a:prstGeom prst="rect">
            <a:avLst/>
          </a:prstGeom>
          <a:noFill/>
          <a:ln>
            <a:noFill/>
          </a:ln>
        </p:spPr>
        <p:txBody>
          <a:bodyPr wrap="square" rtlCol="0" anchor="t">
            <a:spAutoFit/>
          </a:bodyPr>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Обучение продолжается!!!</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  С 29 октября 2022 года по 6 ноября 2022 года на одной из баз отдыха Костромской области пройдёт очный этап обучения.</a:t>
            </a: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По результату обучения педагоги получат диплом о переквалификации «Советник  директора по воспитательной работе и работе с детскими общественными объединениями»</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52310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Какие документы об обучении должен иметь советник при трудоустройстве</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Справка о прохождении заочного обучения по дополнительной профессиональной программе повышения квалификации   (дистанционное обучение </a:t>
            </a:r>
            <a:r>
              <a:rPr lang="ru-RU" altLang="en-US" sz="2400" b="1">
                <a:effectLst>
                  <a:outerShdw blurRad="38100" dist="19050" dir="2700000" algn="tl" rotWithShape="0">
                    <a:schemeClr val="dk1">
                      <a:alpha val="40000"/>
                    </a:schemeClr>
                  </a:outerShdw>
                </a:effectLst>
                <a:sym typeface="+mn-ea"/>
              </a:rPr>
              <a:t>176 часов</a:t>
            </a:r>
            <a:r>
              <a:rPr lang="ru-RU" altLang="en-US" sz="2400" b="1">
                <a:solidFill>
                  <a:schemeClr val="tx1"/>
                </a:solidFill>
                <a:effectLst>
                  <a:outerShdw blurRad="38100" dist="19050" dir="2700000" algn="tl" rotWithShape="0">
                    <a:schemeClr val="dk1">
                      <a:alpha val="40000"/>
                    </a:schemeClr>
                  </a:outerShdw>
                </a:effectLst>
              </a:rPr>
              <a:t>)</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Диплом о переквалификации «Советник директора по воспитательной работе и работе с детскими общественными объединениями» (очное обучение 72 часа)</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l">
              <a:buFont typeface="Arial" panose="020B0604020202020204" pitchFamily="34" charset="0"/>
              <a:buChar char="•"/>
            </a:pP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581596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Нормативно-правовая база:</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Постановление Правительства РФ от 21 февраля 2022 года № 225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Приказ автономной некоммерческой организации «Национальное агенство развития квалификаций» от 15 сентября 2021 года № 87/21-ПР «Об утверждении наименований квалификаций и требований к квалификациям в сфере образования»</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Письмо Минпросвещения России № АБ-2332/06 от 15.08.2022 года</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r>
              <a:rPr lang="ru-RU" altLang="en-US" sz="2400" b="1">
                <a:solidFill>
                  <a:schemeClr val="tx1"/>
                </a:solidFill>
                <a:effectLst>
                  <a:outerShdw blurRad="38100" dist="19050" dir="2700000" algn="tl" rotWithShape="0">
                    <a:schemeClr val="dk1">
                      <a:alpha val="40000"/>
                    </a:schemeClr>
                  </a:outerShdw>
                </a:effectLst>
              </a:rPr>
              <a:t>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pic>
        <p:nvPicPr>
          <p:cNvPr id="3" name="Изображение 2" descr="Без имени"/>
          <p:cNvPicPr>
            <a:picLocks noChangeAspect="1"/>
          </p:cNvPicPr>
          <p:nvPr/>
        </p:nvPicPr>
        <p:blipFill>
          <a:blip r:embed="rId3"/>
          <a:stretch>
            <a:fillRect/>
          </a:stretch>
        </p:blipFill>
        <p:spPr>
          <a:xfrm>
            <a:off x="0" y="1248410"/>
            <a:ext cx="9144000" cy="5567045"/>
          </a:xfrm>
          <a:prstGeom prst="rect">
            <a:avLst/>
          </a:prstGeom>
        </p:spPr>
      </p:pic>
      <p:sp>
        <p:nvSpPr>
          <p:cNvPr id="6" name="Прямоугольник 5"/>
          <p:cNvSpPr/>
          <p:nvPr/>
        </p:nvSpPr>
        <p:spPr>
          <a:xfrm>
            <a:off x="1512570" y="116205"/>
            <a:ext cx="5224780" cy="82994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Таблица по ставкам еженедельно  в четверг к 15.00 ч.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Рисунок 3"/>
          <p:cNvPicPr/>
          <p:nvPr/>
        </p:nvPicPr>
        <p:blipFill>
          <a:blip r:embed="rId1"/>
          <a:stretch>
            <a:fillRect/>
          </a:stretch>
        </p:blipFill>
        <p:spPr>
          <a:xfrm>
            <a:off x="0" y="42480"/>
            <a:ext cx="9143280" cy="6772680"/>
          </a:xfrm>
          <a:prstGeom prst="rect">
            <a:avLst/>
          </a:prstGeom>
          <a:ln w="0">
            <a:noFill/>
          </a:ln>
        </p:spPr>
      </p:pic>
      <p:sp>
        <p:nvSpPr>
          <p:cNvPr id="124" name="TextBox 5"/>
          <p:cNvSpPr/>
          <p:nvPr/>
        </p:nvSpPr>
        <p:spPr>
          <a:xfrm>
            <a:off x="1415880" y="5013000"/>
            <a:ext cx="2575080" cy="1064880"/>
          </a:xfrm>
          <a:prstGeom prst="rect">
            <a:avLst/>
          </a:prstGeom>
          <a:noFill/>
          <a:ln w="0">
            <a:noFill/>
          </a:ln>
        </p:spPr>
        <p:style>
          <a:lnRef idx="0">
            <a:srgbClr val="FFFFFF"/>
          </a:lnRef>
          <a:fillRef idx="0">
            <a:srgbClr val="FFFFFF"/>
          </a:fillRef>
          <a:effectRef idx="0">
            <a:srgbClr val="FFFFFF"/>
          </a:effectRef>
          <a:fontRef idx="minor"/>
        </p:style>
        <p:txBody>
          <a:bodyPr wrap="none" lIns="90000" tIns="45000" rIns="90000" bIns="45000" anchor="t">
            <a:spAutoFit/>
          </a:bodyPr>
          <a:p>
            <a:pPr>
              <a:lnSpc>
                <a:spcPct val="100000"/>
              </a:lnSpc>
              <a:buNone/>
            </a:pPr>
            <a:r>
              <a:rPr lang="ru-RU" sz="3200" b="1" strike="noStrike" spc="-1">
                <a:solidFill>
                  <a:srgbClr val="000000"/>
                </a:solidFill>
                <a:latin typeface="Calibri" panose="020F0502020204030204"/>
                <a:ea typeface="DejaVu Sans"/>
              </a:rPr>
              <a:t>Спасибо</a:t>
            </a:r>
            <a:endParaRPr lang="ru-RU" sz="3200" b="0" strike="noStrike" spc="-1">
              <a:latin typeface="Arial" panose="020B0604020202020204"/>
            </a:endParaRPr>
          </a:p>
          <a:p>
            <a:pPr>
              <a:lnSpc>
                <a:spcPct val="100000"/>
              </a:lnSpc>
              <a:buNone/>
            </a:pPr>
            <a:r>
              <a:rPr lang="ru-RU" sz="3200" b="1" strike="noStrike" spc="-1">
                <a:solidFill>
                  <a:srgbClr val="000000"/>
                </a:solidFill>
                <a:latin typeface="Calibri" panose="020F0502020204030204"/>
                <a:ea typeface="DejaVu Sans"/>
              </a:rPr>
              <a:t>за внимание!</a:t>
            </a:r>
            <a:endParaRPr lang="ru-RU" sz="32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Рисунок 3"/>
          <p:cNvPicPr/>
          <p:nvPr/>
        </p:nvPicPr>
        <p:blipFill>
          <a:blip r:embed="rId1"/>
          <a:stretch>
            <a:fillRect/>
          </a:stretch>
        </p:blipFill>
        <p:spPr>
          <a:xfrm>
            <a:off x="0" y="42480"/>
            <a:ext cx="9143280" cy="6772680"/>
          </a:xfrm>
          <a:prstGeom prst="rect">
            <a:avLst/>
          </a:prstGeom>
          <a:ln w="0">
            <a:noFill/>
          </a:ln>
        </p:spPr>
      </p:pic>
      <p:sp>
        <p:nvSpPr>
          <p:cNvPr id="81"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a:bodyPr>
          <a:p>
            <a:pPr algn="ctr">
              <a:lnSpc>
                <a:spcPct val="100000"/>
              </a:lnSpc>
              <a:spcBef>
                <a:spcPts val="320"/>
              </a:spcBef>
              <a:buNone/>
              <a:tabLst>
                <a:tab pos="0" algn="l"/>
              </a:tabLst>
            </a:pPr>
            <a:r>
              <a:rPr lang="ru-RU" sz="1600" b="1" strike="noStrike" spc="-1">
                <a:solidFill>
                  <a:srgbClr val="000000"/>
                </a:solidFill>
                <a:latin typeface="Calibri" panose="020F0502020204030204"/>
              </a:rPr>
              <a:t>В  2022 году в составе национального проекта «Образование» продолжилась реализация федерального проекта «Патриотическое воспитание граждан Российской Федерации».</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rPr>
              <a:t>В апреле 2022 года был дан старт конкурсу «Навигаторы детства 2:0»</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конкурсном отборе с апреля по июль 2022года в регионе приняли участие 756 педагогических работников из 266 общеобразовательных организаций, 23 организаций СПО, 9 государственных организаций.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Победителями конкурса в нашей области стали 3</a:t>
            </a:r>
            <a:r>
              <a:rPr lang="en-US" altLang="ru-RU" sz="1600" b="1" strike="noStrike" spc="-1">
                <a:solidFill>
                  <a:srgbClr val="000000"/>
                </a:solidFill>
                <a:latin typeface="Calibri" panose="020F0502020204030204"/>
                <a:ea typeface="Microsoft YaHei" panose="020B0503020204020204" charset="-122"/>
              </a:rPr>
              <a:t>77</a:t>
            </a:r>
            <a:r>
              <a:rPr lang="ru-RU" sz="1600" b="1" strike="noStrike" spc="-1">
                <a:solidFill>
                  <a:srgbClr val="000000"/>
                </a:solidFill>
                <a:latin typeface="Calibri" panose="020F0502020204030204"/>
                <a:ea typeface="Microsoft YaHei" panose="020B0503020204020204" charset="-122"/>
              </a:rPr>
              <a:t> человек из школ и 40 из СПО, официальные списки вывешены на сайте корпоративного университета РДШ. </a:t>
            </a:r>
            <a:endParaRPr lang="ru-RU" sz="1600" b="1" strike="noStrike" spc="-1">
              <a:solidFill>
                <a:srgbClr val="000000"/>
              </a:solidFill>
              <a:latin typeface="Calibri" panose="020F0502020204030204"/>
              <a:ea typeface="Microsoft YaHei" panose="020B0503020204020204" charset="-122"/>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Все победители получат дипломы  в электронной форме до 1 октября, а все 756 человек получили сертификаты участника.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Костромской области в проект вошли 180 школ в  29-и муниципальных образований региона.</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p:txBody>
      </p:sp>
      <p:pic>
        <p:nvPicPr>
          <p:cNvPr id="82" name="Рисунок 4"/>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lnSpcReduction="20000"/>
          </a:bodyPr>
          <a:p>
            <a:pPr algn="ctr">
              <a:lnSpc>
                <a:spcPct val="100000"/>
              </a:lnSpc>
              <a:buNone/>
              <a:tabLst>
                <a:tab pos="0" algn="l"/>
              </a:tabLst>
            </a:pPr>
            <a:r>
              <a:rPr lang="ru-RU" sz="3200" b="1" strike="noStrike" spc="-1">
                <a:solidFill>
                  <a:srgbClr val="000000"/>
                </a:solidFill>
                <a:latin typeface="Calibri" panose="020F0502020204030204"/>
              </a:rPr>
              <a:t>До 1 октября в Костромской области внедряются:  </a:t>
            </a:r>
            <a:endParaRPr lang="ru-RU" sz="3200" b="1" strike="noStrike" spc="-1">
              <a:solidFill>
                <a:srgbClr val="000000"/>
              </a:solidFill>
              <a:latin typeface="Calibri" panose="020F0502020204030204"/>
            </a:endParaRPr>
          </a:p>
          <a:p>
            <a:pPr algn="ctr">
              <a:lnSpc>
                <a:spcPct val="100000"/>
              </a:lnSpc>
              <a:buNone/>
              <a:tabLst>
                <a:tab pos="0" algn="l"/>
              </a:tabLst>
            </a:pPr>
            <a:endParaRPr lang="ru-RU" sz="3200" b="0" strike="noStrike" spc="-1">
              <a:latin typeface="Arial" panose="020B060402020202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90 ставок советников по воспитанию  </a:t>
            </a:r>
            <a:r>
              <a:rPr lang="ru-RU" sz="2400" b="1" strike="noStrike">
                <a:solidFill>
                  <a:srgbClr val="000000"/>
                </a:solidFill>
                <a:latin typeface="Calibri" panose="020F0502020204030204"/>
                <a:sym typeface="+mn-ea"/>
              </a:rPr>
              <a:t>в 29 муниципальных образованиях;</a:t>
            </a:r>
            <a:endParaRPr lang="ru-RU" sz="2400" b="1" strike="noStrike">
              <a:solidFill>
                <a:srgbClr val="000000"/>
              </a:solidFill>
              <a:latin typeface="Calibri" panose="020F0502020204030204"/>
              <a:sym typeface="+mn-ea"/>
            </a:endParaRPr>
          </a:p>
          <a:p>
            <a:pPr marL="0" indent="0" algn="l">
              <a:lnSpc>
                <a:spcPct val="100000"/>
              </a:lnSpc>
              <a:buFont typeface="Arial" panose="020B0604020202020204" pitchFamily="34" charset="0"/>
              <a:buNone/>
              <a:tabLst>
                <a:tab pos="0" algn="l"/>
              </a:tabLst>
            </a:pPr>
            <a:endParaRPr lang="ru-RU" sz="2400" b="1" strike="noStrike">
              <a:solidFill>
                <a:srgbClr val="000000"/>
              </a:solidFill>
              <a:latin typeface="Calibri" panose="020F0502020204030204"/>
              <a:sym typeface="+mn-ea"/>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196 человек в 180 образовательных организациях;</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29 ставок муниципальных кураторов (33человека);</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6 ставок специалистов ресурсного центра </a:t>
            </a:r>
            <a:endParaRPr lang="ru-RU" sz="24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90000" lnSpcReduction="20000"/>
          </a:bodyPr>
          <a:p>
            <a:pPr algn="ctr">
              <a:lnSpc>
                <a:spcPct val="100000"/>
              </a:lnSpc>
              <a:buNone/>
              <a:tabLst>
                <a:tab pos="0" algn="l"/>
              </a:tabLst>
            </a:pPr>
            <a:r>
              <a:rPr lang="ru-RU" sz="3200" b="1" strike="noStrike" spc="-1">
                <a:solidFill>
                  <a:srgbClr val="000000"/>
                </a:solidFill>
                <a:latin typeface="Calibri" panose="020F0502020204030204"/>
              </a:rPr>
              <a:t>В штатное расписание Ресурсного центра Костромской области входят:</a:t>
            </a:r>
            <a:endParaRPr lang="ru-RU" sz="3200" b="1"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1)Региональный координатор</a:t>
            </a:r>
            <a:r>
              <a:rPr lang="ru-RU" sz="1400" b="0" strike="noStrike" spc="-1">
                <a:solidFill>
                  <a:srgbClr val="000000"/>
                </a:solidFill>
                <a:latin typeface="Calibri" panose="020F0502020204030204"/>
              </a:rPr>
              <a:t> - формирует и осуществляет руководство  деятельностью РЦ, несёт персональную ответственность в случае невыполнения возложенных на него функций, распределяет полномочия и обязанности среди сотрудников (Иноземцева Светлана Павловна).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2)Инспектор по кадрам</a:t>
            </a:r>
            <a:r>
              <a:rPr lang="ru-RU" sz="1400" b="0" strike="noStrike" spc="-1">
                <a:solidFill>
                  <a:srgbClr val="000000"/>
                </a:solidFill>
                <a:latin typeface="Calibri" panose="020F0502020204030204"/>
              </a:rPr>
              <a:t> - ведет  кадровый документооборот,контролирует качественное оформление пакета документов, необходимых для приёма на работу, увольнения, отпуска, больничных листов, заполняет табель рабочего времени (Смирнова Лидия Вячеславовна)).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3)Специалист по медиасопровождению </a:t>
            </a:r>
            <a:r>
              <a:rPr lang="ru-RU" sz="1400" b="0" strike="noStrike" spc="-1">
                <a:solidFill>
                  <a:srgbClr val="000000"/>
                </a:solidFill>
                <a:latin typeface="Calibri" panose="020F0502020204030204"/>
              </a:rPr>
              <a:t>- обеспечивает информационное сопровождение в средствах массовой информации и социальных сетях актуальных тем в сфере воспитания детей и молодежи, размещает публикации в региональных средствах массовой информации, информирует в сети Интернет о работе по реализации Проекта (Панкратова Светлана Викторовна).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4)Специалист по реализации проектов и программ </a:t>
            </a:r>
            <a:r>
              <a:rPr lang="ru-RU" sz="1400" b="0" strike="noStrike" spc="-1">
                <a:solidFill>
                  <a:srgbClr val="000000"/>
                </a:solidFill>
                <a:latin typeface="Calibri" panose="020F0502020204030204"/>
              </a:rPr>
              <a:t>- координирует работу по реализации федеральных и региональных проектов </a:t>
            </a:r>
            <a:r>
              <a:rPr lang="ru-RU" sz="1400" b="0" strike="noStrike">
                <a:solidFill>
                  <a:srgbClr val="000000"/>
                </a:solidFill>
                <a:latin typeface="Calibri" panose="020F0502020204030204"/>
                <a:sym typeface="+mn-ea"/>
              </a:rPr>
              <a:t>в сфере воспитания детей и молодежи на территории субъектов РФ</a:t>
            </a:r>
            <a:r>
              <a:rPr lang="ru-RU" sz="1400" b="0" strike="noStrike" spc="-1">
                <a:solidFill>
                  <a:srgbClr val="000000"/>
                </a:solidFill>
                <a:latin typeface="Calibri" panose="020F0502020204030204"/>
              </a:rPr>
              <a:t>, участвует в организации и проведении совместных региональных мероприятий по реализации федеральных проектов и программ ФГБУ «Росдетцентр» (Лобова Ольга Валерьевна).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5)Специалист по методической и консультационной поддержке</a:t>
            </a:r>
            <a:r>
              <a:rPr lang="ru-RU" sz="1400" b="0" strike="noStrike" spc="-1">
                <a:solidFill>
                  <a:srgbClr val="000000"/>
                </a:solidFill>
                <a:latin typeface="Calibri" panose="020F0502020204030204"/>
              </a:rPr>
              <a:t> -  оказывает ресурсно-методическое сопровождение деятельности детских общественных объединений и организаций за счет реализации образовательных (обучающих) проектов и программ, информационно-консультационной деятельности и других методов (Хандурова Евгения Максимовна, Шибаева Евгения Максимовна).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6)Специалист по аналитической деятельности</a:t>
            </a:r>
            <a:r>
              <a:rPr lang="ru-RU" sz="1400" b="0" strike="noStrike" spc="-1">
                <a:solidFill>
                  <a:srgbClr val="000000"/>
                </a:solidFill>
                <a:latin typeface="Calibri" panose="020F0502020204030204"/>
              </a:rPr>
              <a:t> - анализирует реализацию федеральных проектов и программ ФГБУ «Росдетцентр» на територии КО, подготавливает отчетные материалы в соответствии с контрольными точками Паспорта федерального проекта «Патриотическое воспитание граждан Российской Федерации» (Вахрушева Анастасия Юрьевна).</a:t>
            </a:r>
            <a:endParaRPr lang="ru-RU" sz="1400" b="0" strike="noStrike" spc="-1">
              <a:solidFill>
                <a:srgbClr val="000000"/>
              </a:solidFill>
              <a:latin typeface="Calibri" panose="020F0502020204030204"/>
            </a:endParaRPr>
          </a:p>
          <a:p>
            <a:pPr>
              <a:lnSpc>
                <a:spcPct val="100000"/>
              </a:lnSpc>
              <a:spcBef>
                <a:spcPts val="320"/>
              </a:spcBef>
              <a:buNone/>
              <a:tabLst>
                <a:tab pos="0" algn="l"/>
              </a:tabLst>
            </a:pPr>
            <a:endParaRPr lang="ru-RU" sz="1400" b="1"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60000"/>
          </a:bodyPr>
          <a:p>
            <a:pPr algn="ctr">
              <a:lnSpc>
                <a:spcPct val="100000"/>
              </a:lnSpc>
              <a:buNone/>
              <a:tabLst>
                <a:tab pos="0" algn="l"/>
              </a:tabLst>
            </a:pPr>
            <a:r>
              <a:rPr lang="ru-RU" sz="3200" b="1" strike="noStrike">
                <a:solidFill>
                  <a:srgbClr val="000000"/>
                </a:solidFill>
                <a:latin typeface="Calibri" panose="020F0502020204030204"/>
                <a:sym typeface="+mn-ea"/>
              </a:rPr>
              <a:t>Планирование работы ресурсного центра КО</a:t>
            </a:r>
            <a:endParaRPr lang="ru-RU" sz="3200" b="1"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региональных координаторов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по направлениям деятельности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регионального ресурсного центра с муниципальными кураторами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Ежемесячное планирование с муниципальными кураторами регионального центра в очном формате;</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Сдача плана  работы региона на месяц в установленной форме. </a:t>
            </a:r>
            <a:endParaRPr lang="ru-RU" sz="3200" strike="noStrike" spc="-1">
              <a:solidFill>
                <a:srgbClr val="000000"/>
              </a:solidFill>
              <a:latin typeface="Calibri" panose="020F0502020204030204"/>
            </a:endParaRPr>
          </a:p>
          <a:p>
            <a:pPr algn="ctr">
              <a:lnSpc>
                <a:spcPct val="100000"/>
              </a:lnSpc>
              <a:buNone/>
              <a:tabLst>
                <a:tab pos="0" algn="l"/>
              </a:tabLst>
            </a:pPr>
            <a:r>
              <a:rPr lang="ru-RU" sz="3200" b="1" strike="noStrike">
                <a:solidFill>
                  <a:srgbClr val="000000"/>
                </a:solidFill>
                <a:latin typeface="Calibri" panose="020F0502020204030204" charset="0"/>
                <a:cs typeface="Calibri" panose="020F0502020204030204" charset="0"/>
                <a:sym typeface="+mn-ea"/>
              </a:rPr>
              <a:t>Адрес ресурсного центра КО:</a:t>
            </a:r>
            <a:r>
              <a:rPr lang="ru-RU" sz="3200" strike="noStrike">
                <a:solidFill>
                  <a:srgbClr val="000000"/>
                </a:solidFill>
                <a:latin typeface="Calibri" panose="020F0502020204030204"/>
                <a:sym typeface="+mn-ea"/>
              </a:rPr>
              <a:t>	</a:t>
            </a:r>
            <a:r>
              <a:rPr lang="ru-RU" sz="1400" strike="noStrike" spc="-1">
                <a:solidFill>
                  <a:srgbClr val="000000"/>
                </a:solidFill>
                <a:latin typeface="Calibri" panose="020F0502020204030204"/>
              </a:rPr>
              <a:t> </a:t>
            </a:r>
            <a:endParaRPr lang="ru-RU" sz="1400"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г. Кострома, ул. 1 Мая. д.12, кабинет 3Ц</a:t>
            </a:r>
            <a:endParaRPr lang="ru-RU" sz="3165"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адрес электронной почты: </a:t>
            </a:r>
            <a:r>
              <a:rPr lang="ru-RU" sz="3165" strike="noStrike" spc="-1">
                <a:solidFill>
                  <a:schemeClr val="tx2"/>
                </a:solidFill>
                <a:latin typeface="Calibri" panose="020F0502020204030204"/>
              </a:rPr>
              <a:t>sovetnik44@bk.ru</a:t>
            </a:r>
            <a:endParaRPr lang="ru-RU" sz="3165" strike="noStrike" spc="-1">
              <a:solidFill>
                <a:schemeClr val="tx2"/>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ссылка в соц. сетях: </a:t>
            </a:r>
            <a:r>
              <a:rPr lang="ru-RU" sz="3165" strike="noStrike" spc="-1">
                <a:solidFill>
                  <a:schemeClr val="tx2"/>
                </a:solidFill>
                <a:latin typeface="Calibri" panose="020F0502020204030204"/>
              </a:rPr>
              <a:t>https://vk.com/navigatordetstva_kostroma</a:t>
            </a:r>
            <a:endParaRPr lang="ru-RU" sz="3165" strike="noStrike" spc="-1">
              <a:solidFill>
                <a:schemeClr val="tx2"/>
              </a:solidFill>
              <a:latin typeface="Calibri" panose="020F0502020204030204"/>
            </a:endParaRPr>
          </a:p>
          <a:p>
            <a:pPr algn="just">
              <a:lnSpc>
                <a:spcPct val="100000"/>
              </a:lnSpc>
              <a:buNone/>
              <a:tabLst>
                <a:tab pos="0" algn="l"/>
              </a:tabLst>
            </a:pPr>
            <a:endParaRPr lang="ru-RU" sz="3165" strike="noStrike" spc="-1">
              <a:solidFill>
                <a:srgbClr val="000000"/>
              </a:solidFill>
              <a:latin typeface="Calibri" panose="020F0502020204030204"/>
            </a:endParaRPr>
          </a:p>
          <a:p>
            <a:pPr algn="ctr">
              <a:lnSpc>
                <a:spcPct val="100000"/>
              </a:lnSpc>
              <a:buNone/>
              <a:tabLst>
                <a:tab pos="0" algn="l"/>
              </a:tabLst>
            </a:pPr>
            <a:endParaRPr lang="ru-RU" sz="3165"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3"/>
          <p:cNvPicPr/>
          <p:nvPr/>
        </p:nvPicPr>
        <p:blipFill>
          <a:blip r:embed="rId1"/>
          <a:stretch>
            <a:fillRect/>
          </a:stretch>
        </p:blipFill>
        <p:spPr>
          <a:xfrm>
            <a:off x="0" y="84960"/>
            <a:ext cx="9143280" cy="6772680"/>
          </a:xfrm>
          <a:prstGeom prst="rect">
            <a:avLst/>
          </a:prstGeom>
          <a:ln w="0">
            <a:noFill/>
          </a:ln>
        </p:spPr>
      </p:pic>
      <p:pic>
        <p:nvPicPr>
          <p:cNvPr id="87" name="Рисунок 4"/>
          <p:cNvPicPr/>
          <p:nvPr/>
        </p:nvPicPr>
        <p:blipFill>
          <a:blip r:embed="rId2"/>
          <a:stretch>
            <a:fillRect/>
          </a:stretch>
        </p:blipFill>
        <p:spPr>
          <a:xfrm>
            <a:off x="6769800" y="260640"/>
            <a:ext cx="2068200" cy="935280"/>
          </a:xfrm>
          <a:prstGeom prst="rect">
            <a:avLst/>
          </a:prstGeom>
          <a:ln w="0">
            <a:noFill/>
          </a:ln>
        </p:spPr>
      </p:pic>
      <p:sp>
        <p:nvSpPr>
          <p:cNvPr id="88" name="Прямоугольник 87"/>
          <p:cNvSpPr/>
          <p:nvPr/>
        </p:nvSpPr>
        <p:spPr>
          <a:xfrm>
            <a:off x="2144880" y="1480680"/>
            <a:ext cx="5399640" cy="71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1800" b="1" strike="noStrike" spc="-1">
                <a:solidFill>
                  <a:srgbClr val="000000"/>
                </a:solidFill>
                <a:latin typeface="Arial" panose="020B0604020202020204"/>
                <a:ea typeface="Microsoft YaHei" panose="020B0503020204020204" charset="-122"/>
              </a:rPr>
              <a:t>Федеральный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Минпросвещения РФ и ФГБУ «Росдетцентр»</a:t>
            </a:r>
            <a:endParaRPr lang="ru-RU" sz="1800" b="0" strike="noStrike" spc="-1">
              <a:latin typeface="Arial" panose="020B0604020202020204"/>
            </a:endParaRPr>
          </a:p>
        </p:txBody>
      </p:sp>
      <p:sp>
        <p:nvSpPr>
          <p:cNvPr id="89" name="Прямоугольник 88"/>
          <p:cNvSpPr/>
          <p:nvPr/>
        </p:nvSpPr>
        <p:spPr>
          <a:xfrm>
            <a:off x="1427400" y="2520000"/>
            <a:ext cx="683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Региональный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Департамент образования и науки Костромской области и Региональный ресурсный центр</a:t>
            </a:r>
            <a:endParaRPr lang="ru-RU" sz="1800" b="0" strike="noStrike" spc="-1">
              <a:latin typeface="Arial" panose="020B0604020202020204"/>
            </a:endParaRPr>
          </a:p>
        </p:txBody>
      </p:sp>
      <p:sp>
        <p:nvSpPr>
          <p:cNvPr id="90" name="Прямоугольник 89"/>
          <p:cNvSpPr/>
          <p:nvPr/>
        </p:nvSpPr>
        <p:spPr>
          <a:xfrm>
            <a:off x="825840" y="3858480"/>
            <a:ext cx="79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Муниципальный уровень:</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Муниципальные кураторы и отделы образования</a:t>
            </a:r>
            <a:endParaRPr lang="ru-RU" sz="1800" b="0" strike="noStrike" spc="-1">
              <a:latin typeface="Arial" panose="020B0604020202020204"/>
            </a:endParaRPr>
          </a:p>
        </p:txBody>
      </p:sp>
      <p:sp>
        <p:nvSpPr>
          <p:cNvPr id="91" name="Прямоугольник 90"/>
          <p:cNvSpPr/>
          <p:nvPr/>
        </p:nvSpPr>
        <p:spPr>
          <a:xfrm>
            <a:off x="216360" y="5181480"/>
            <a:ext cx="8783280" cy="125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endParaRPr lang="ru-RU" sz="1800" b="0" strike="noStrike" spc="-1">
              <a:latin typeface="Arial" panose="020B0604020202020204"/>
            </a:endParaRPr>
          </a:p>
          <a:p>
            <a:pPr algn="ctr">
              <a:lnSpc>
                <a:spcPct val="100000"/>
              </a:lnSpc>
              <a:buNone/>
            </a:pPr>
            <a:r>
              <a:rPr lang="ru-RU" sz="1800" b="1" strike="noStrike" spc="-1">
                <a:solidFill>
                  <a:srgbClr val="000000"/>
                </a:solidFill>
                <a:latin typeface="Arial" panose="020B0604020202020204"/>
                <a:ea typeface="DejaVu Sans"/>
              </a:rPr>
              <a:t>Уровень образовательной организации: директор ОО и советник</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Штаб по воспитательной работе  в ОО:</a:t>
            </a:r>
            <a:endParaRPr lang="ru-RU" sz="1800" b="0" strike="noStrike" spc="-1">
              <a:latin typeface="Arial" panose="020B0604020202020204"/>
            </a:endParaRPr>
          </a:p>
          <a:p>
            <a:pPr algn="ctr">
              <a:lnSpc>
                <a:spcPct val="100000"/>
              </a:lnSpc>
              <a:buNone/>
            </a:pPr>
            <a:r>
              <a:rPr lang="ru-RU" sz="1400" b="0" strike="noStrike" spc="-1">
                <a:solidFill>
                  <a:srgbClr val="000000"/>
                </a:solidFill>
                <a:latin typeface="Times New Roman" panose="02020603050405020304"/>
                <a:ea typeface="Times New Roman" panose="02020603050405020304"/>
              </a:rPr>
              <a:t>(заместитель директора по учебно-воспитательной/воспитательной работе, </a:t>
            </a:r>
            <a:r>
              <a:rPr lang="ru-RU" sz="1400" b="0" strike="noStrike" spc="-1">
                <a:solidFill>
                  <a:srgbClr val="000000"/>
                </a:solidFill>
                <a:latin typeface="Times New Roman" panose="02020603050405020304"/>
                <a:ea typeface="DejaVu Sans"/>
              </a:rPr>
              <a:t>советник директора по воспитательной работе и работе с детскими общественными объединениями; педагог-организатор; социальный педагог; педагог-психолог; руководитель школьного методического объединения классных руководителей)</a:t>
            </a:r>
            <a:endParaRPr lang="ru-RU" sz="1400" b="0" strike="noStrike" spc="-1">
              <a:latin typeface="Arial" panose="020B0604020202020204"/>
            </a:endParaRPr>
          </a:p>
          <a:p>
            <a:pPr algn="just">
              <a:lnSpc>
                <a:spcPct val="100000"/>
              </a:lnSpc>
              <a:buNone/>
            </a:pPr>
            <a:endParaRPr lang="ru-RU" sz="1400" b="0" strike="noStrike" spc="-1">
              <a:latin typeface="Arial" panose="020B0604020202020204"/>
            </a:endParaRPr>
          </a:p>
        </p:txBody>
      </p:sp>
      <p:sp>
        <p:nvSpPr>
          <p:cNvPr id="92" name="Прямоугольник 91"/>
          <p:cNvSpPr/>
          <p:nvPr/>
        </p:nvSpPr>
        <p:spPr>
          <a:xfrm>
            <a:off x="2535240" y="401615"/>
            <a:ext cx="4499640" cy="1079640"/>
          </a:xfrm>
          <a:prstGeom prst="rect">
            <a:avLst/>
          </a:prstGeom>
          <a:noFill/>
          <a:ln w="0">
            <a:noFill/>
          </a:ln>
          <a:extLst>
            <a:ext uri="{909E8E84-426E-40DD-AFC4-6F175D3DCCD1}">
              <a14:hiddenFill xmlns:a14="http://schemas.microsoft.com/office/drawing/2010/main">
                <a:solidFill>
                  <a:srgbClr val="E0C2CD"/>
                </a:solidFill>
              </a14:hiddenFill>
            </a:ext>
          </a:extLst>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Структура управления проектом</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Рисунок 3"/>
          <p:cNvPicPr/>
          <p:nvPr/>
        </p:nvPicPr>
        <p:blipFill>
          <a:blip r:embed="rId1"/>
          <a:stretch>
            <a:fillRect/>
          </a:stretch>
        </p:blipFill>
        <p:spPr>
          <a:xfrm>
            <a:off x="0" y="42480"/>
            <a:ext cx="9143280" cy="6772680"/>
          </a:xfrm>
          <a:prstGeom prst="rect">
            <a:avLst/>
          </a:prstGeom>
          <a:ln w="0">
            <a:noFill/>
          </a:ln>
        </p:spPr>
      </p:pic>
      <p:pic>
        <p:nvPicPr>
          <p:cNvPr id="94" name="Рисунок 4"/>
          <p:cNvPicPr/>
          <p:nvPr/>
        </p:nvPicPr>
        <p:blipFill>
          <a:blip r:embed="rId2"/>
          <a:stretch>
            <a:fillRect/>
          </a:stretch>
        </p:blipFill>
        <p:spPr>
          <a:xfrm>
            <a:off x="6372360" y="260640"/>
            <a:ext cx="2465640" cy="1115280"/>
          </a:xfrm>
          <a:prstGeom prst="rect">
            <a:avLst/>
          </a:prstGeom>
          <a:ln w="0">
            <a:noFill/>
          </a:ln>
        </p:spPr>
      </p:pic>
      <p:pic>
        <p:nvPicPr>
          <p:cNvPr id="95" name="Рисунок 5"/>
          <p:cNvPicPr/>
          <p:nvPr/>
        </p:nvPicPr>
        <p:blipFill>
          <a:blip r:embed="rId3"/>
          <a:stretch>
            <a:fillRect/>
          </a:stretch>
        </p:blipFill>
        <p:spPr>
          <a:xfrm>
            <a:off x="36360" y="-113040"/>
            <a:ext cx="9143280" cy="6772680"/>
          </a:xfrm>
          <a:prstGeom prst="rect">
            <a:avLst/>
          </a:prstGeom>
          <a:ln w="0">
            <a:noFill/>
          </a:ln>
        </p:spPr>
      </p:pic>
      <p:sp>
        <p:nvSpPr>
          <p:cNvPr id="96" name="Прямоугольник 7"/>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7" name="TextBox 9"/>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Кто такой советник?</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98" name="Рисунок 10"/>
          <p:cNvPicPr/>
          <p:nvPr/>
        </p:nvPicPr>
        <p:blipFill>
          <a:blip r:embed="rId4"/>
          <a:stretch>
            <a:fillRect/>
          </a:stretch>
        </p:blipFill>
        <p:spPr>
          <a:xfrm>
            <a:off x="6769800" y="260640"/>
            <a:ext cx="2068200" cy="935280"/>
          </a:xfrm>
          <a:prstGeom prst="rect">
            <a:avLst/>
          </a:prstGeom>
          <a:ln w="0">
            <a:noFill/>
          </a:ln>
        </p:spPr>
      </p:pic>
      <p:sp>
        <p:nvSpPr>
          <p:cNvPr id="99" name="TextBox 1"/>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0" name="Прямоугольник 99"/>
          <p:cNvSpPr/>
          <p:nvPr/>
        </p:nvSpPr>
        <p:spPr>
          <a:xfrm>
            <a:off x="1440000" y="1800000"/>
            <a:ext cx="6479640" cy="3959640"/>
          </a:xfrm>
          <a:prstGeom prst="rect">
            <a:avLst/>
          </a:prstGeom>
          <a:noFill/>
          <a:ln w="0">
            <a:solidFill>
              <a:srgbClr val="FFFFFF"/>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2400" b="1" strike="noStrike" spc="-1">
                <a:solidFill>
                  <a:srgbClr val="000000"/>
                </a:solidFill>
                <a:latin typeface="Times New Roman" panose="02020603050405020304"/>
                <a:ea typeface="Times New Roman" panose="02020603050405020304"/>
              </a:rPr>
              <a:t>Советник:</a:t>
            </a:r>
            <a:endParaRPr lang="ru-RU" sz="2400" b="0" strike="noStrike" spc="-1">
              <a:latin typeface="Arial" panose="020B0604020202020204"/>
            </a:endParaRPr>
          </a:p>
          <a:p>
            <a:pPr algn="ctr">
              <a:lnSpc>
                <a:spcPct val="100000"/>
              </a:lnSpc>
              <a:buNone/>
            </a:pPr>
            <a:endParaRPr lang="ru-RU" sz="24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 </a:t>
            </a:r>
            <a:r>
              <a:rPr lang="ru-RU" sz="2000" b="1" strike="noStrike" spc="-1">
                <a:solidFill>
                  <a:srgbClr val="000000"/>
                </a:solidFill>
                <a:latin typeface="Times New Roman" panose="02020603050405020304"/>
                <a:ea typeface="Times New Roman" panose="02020603050405020304"/>
              </a:rPr>
              <a:t>это специалист, который помогает директору «настроить» воспитательную работу в рамках рабочих программ воспитания и календарных планов воспитательной работы;</a:t>
            </a:r>
            <a:endParaRPr lang="ru-RU" sz="2000" b="0" strike="noStrike" spc="-1">
              <a:latin typeface="Arial" panose="020B0604020202020204"/>
            </a:endParaRPr>
          </a:p>
          <a:p>
            <a:pPr algn="just">
              <a:lnSpc>
                <a:spcPct val="100000"/>
              </a:lnSpc>
              <a:buNone/>
            </a:pPr>
            <a:endParaRPr lang="ru-RU" sz="20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носитель и прямой проводник федеральной повестки, гармонично интегрирует федеральные задачи, поставленные РДЦ,  в воспитательные программы школы</a:t>
            </a:r>
            <a:endParaRPr lang="ru-RU" sz="2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101" name="Рисунок 2"/>
          <p:cNvPicPr/>
          <p:nvPr/>
        </p:nvPicPr>
        <p:blipFill>
          <a:blip r:embed="rId2"/>
          <a:stretch>
            <a:fillRect/>
          </a:stretch>
        </p:blipFill>
        <p:spPr>
          <a:xfrm>
            <a:off x="0" y="42480"/>
            <a:ext cx="9143280" cy="6772680"/>
          </a:xfrm>
          <a:prstGeom prst="rect">
            <a:avLst/>
          </a:prstGeom>
          <a:ln w="0">
            <a:noFill/>
          </a:ln>
        </p:spPr>
      </p:pic>
      <p:pic>
        <p:nvPicPr>
          <p:cNvPr id="102" name="Рисунок 6"/>
          <p:cNvPicPr/>
          <p:nvPr/>
        </p:nvPicPr>
        <p:blipFill>
          <a:blip r:embed="rId3"/>
          <a:stretch>
            <a:fillRect/>
          </a:stretch>
        </p:blipFill>
        <p:spPr>
          <a:xfrm>
            <a:off x="6372360" y="260640"/>
            <a:ext cx="2465640" cy="1115280"/>
          </a:xfrm>
          <a:prstGeom prst="rect">
            <a:avLst/>
          </a:prstGeom>
          <a:ln w="0">
            <a:noFill/>
          </a:ln>
        </p:spPr>
      </p:pic>
      <p:pic>
        <p:nvPicPr>
          <p:cNvPr id="103" name="Рисунок 9"/>
          <p:cNvPicPr/>
          <p:nvPr/>
        </p:nvPicPr>
        <p:blipFill>
          <a:blip r:embed="rId4"/>
          <a:stretch>
            <a:fillRect/>
          </a:stretch>
        </p:blipFill>
        <p:spPr>
          <a:xfrm>
            <a:off x="800" y="121875"/>
            <a:ext cx="9143280" cy="6772680"/>
          </a:xfrm>
          <a:prstGeom prst="rect">
            <a:avLst/>
          </a:prstGeom>
          <a:ln w="0">
            <a:noFill/>
          </a:ln>
        </p:spPr>
      </p:pic>
      <p:sp>
        <p:nvSpPr>
          <p:cNvPr id="104" name="Прямоугольник 1"/>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5" name="TextBox 2"/>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Цель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06" name="Рисунок 11"/>
          <p:cNvPicPr/>
          <p:nvPr/>
        </p:nvPicPr>
        <p:blipFill>
          <a:blip r:embed="rId5"/>
          <a:stretch>
            <a:fillRect/>
          </a:stretch>
        </p:blipFill>
        <p:spPr>
          <a:xfrm>
            <a:off x="6769800" y="260640"/>
            <a:ext cx="2068200" cy="935280"/>
          </a:xfrm>
          <a:prstGeom prst="rect">
            <a:avLst/>
          </a:prstGeom>
          <a:ln w="0">
            <a:noFill/>
          </a:ln>
        </p:spPr>
      </p:pic>
      <p:pic>
        <p:nvPicPr>
          <p:cNvPr id="2" name="Изображение -2147482624"/>
          <p:cNvPicPr>
            <a:picLocks noChangeAspect="1"/>
          </p:cNvPicPr>
          <p:nvPr/>
        </p:nvPicPr>
        <p:blipFill>
          <a:blip r:embed="rId1"/>
          <a:srcRect l="65831" t="27325" r="9586" b="14787"/>
          <a:stretch>
            <a:fillRect/>
          </a:stretch>
        </p:blipFill>
        <p:spPr>
          <a:xfrm>
            <a:off x="3275965" y="4076700"/>
            <a:ext cx="1980565" cy="2624455"/>
          </a:xfrm>
          <a:prstGeom prst="rect">
            <a:avLst/>
          </a:prstGeom>
          <a:noFill/>
          <a:ln w="9525">
            <a:noFill/>
          </a:ln>
        </p:spPr>
      </p:pic>
      <p:sp>
        <p:nvSpPr>
          <p:cNvPr id="108" name="TextBox 3"/>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9" name="Прямоугольник 108"/>
          <p:cNvSpPr/>
          <p:nvPr/>
        </p:nvSpPr>
        <p:spPr>
          <a:xfrm>
            <a:off x="755560" y="1988890"/>
            <a:ext cx="7379640" cy="1799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4000" b="1" strike="noStrike" spc="-1">
                <a:solidFill>
                  <a:srgbClr val="000000"/>
                </a:solidFill>
                <a:latin typeface="Times New Roman" panose="02020603050405020304"/>
                <a:ea typeface="Microsoft YaHei" panose="020B0503020204020204" charset="-122"/>
              </a:rPr>
              <a:t>Цель советника - модернизация воспитательной среды в школе</a:t>
            </a:r>
            <a:endParaRPr lang="ru-RU" sz="4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2" name="Рисунок 14"/>
          <p:cNvPicPr/>
          <p:nvPr/>
        </p:nvPicPr>
        <p:blipFill>
          <a:blip r:embed="rId3"/>
          <a:stretch>
            <a:fillRect/>
          </a:stretch>
        </p:blipFill>
        <p:spPr>
          <a:xfrm>
            <a:off x="360" y="0"/>
            <a:ext cx="9143280" cy="6772680"/>
          </a:xfrm>
          <a:prstGeom prst="rect">
            <a:avLst/>
          </a:prstGeom>
          <a:ln w="0">
            <a:noFill/>
          </a:ln>
        </p:spPr>
      </p:pic>
      <p:sp>
        <p:nvSpPr>
          <p:cNvPr id="113" name="Прямоугольник 2"/>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14" name="TextBox 4"/>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Функционал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15" name="Рисунок 15"/>
          <p:cNvPicPr/>
          <p:nvPr/>
        </p:nvPicPr>
        <p:blipFill>
          <a:blip r:embed="rId4"/>
          <a:stretch>
            <a:fillRect/>
          </a:stretch>
        </p:blipFill>
        <p:spPr>
          <a:xfrm>
            <a:off x="6769800" y="260640"/>
            <a:ext cx="2068200" cy="935280"/>
          </a:xfrm>
          <a:prstGeom prst="rect">
            <a:avLst/>
          </a:prstGeom>
          <a:ln w="0">
            <a:noFill/>
          </a:ln>
        </p:spPr>
      </p:pic>
      <p:sp>
        <p:nvSpPr>
          <p:cNvPr id="116" name="Прямоугольник 115"/>
          <p:cNvSpPr/>
          <p:nvPr/>
        </p:nvSpPr>
        <p:spPr>
          <a:xfrm>
            <a:off x="180000" y="1620000"/>
            <a:ext cx="8819640" cy="485964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r>
              <a:rPr lang="ru-RU" sz="1400" b="0" strike="noStrike" spc="-1">
                <a:solidFill>
                  <a:srgbClr val="000000"/>
                </a:solidFill>
                <a:latin typeface="Times New Roman" panose="02020603050405020304"/>
                <a:ea typeface="DejaVu Sans"/>
              </a:rPr>
              <a:t>-</a:t>
            </a:r>
            <a:r>
              <a:rPr lang="ru-RU" sz="1600" b="0" strike="noStrike" spc="-1">
                <a:solidFill>
                  <a:srgbClr val="000000"/>
                </a:solidFill>
                <a:latin typeface="Times New Roman" panose="02020603050405020304"/>
                <a:ea typeface="DejaVu Sans"/>
              </a:rPr>
              <a:t>  действует в составе команды во взаимодействии со всеми ее участниками;</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анализирует контент проводимых в школе событий в рамках действующей программы воспитания. Анализирует на предмет определенных Стратегией ценностей и смыслов, при необходимости выносит предложения о модернизации/оптимизации того или иного мероприятия (события)</a:t>
            </a:r>
            <a:r>
              <a:rPr lang="ru-RU" sz="1600" b="0" i="1" strike="noStrike" spc="-1">
                <a:solidFill>
                  <a:srgbClr val="000000"/>
                </a:solidFill>
                <a:latin typeface="Times New Roman" panose="02020603050405020304"/>
                <a:ea typeface="DejaVu Sans"/>
              </a:rPr>
              <a:t>.</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анализирует и эффективно использует ресурсную базу школы и муниципального района (во взаимодействии с директором и муниципальным координатором) – различные клубы, секции (ШТ, ШСК, ШМ, МЦ и др), общественные организации и предлагает ребенку вектор развития, в котором тот, по его мнению, может быть успешен. Вовлекает в событийную жизнь школы тех детей, которые обычно «отсиживаются», стесняются проявить себя, прячутся за активными детьми дальше уже выстраивается система преемственности, когда успешные дети «заражают» своим энтузиазмом тех, кто поскромнее, менее замотивирован. Например, опираясь на  актив школы, как на команду помощников, организаторов событий. </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работает с активом родителей. Планирует вместе с ними мероприятия, вовлекает родителей в жизнь школы – и как соорганизаторов, и как полноценную орг.группу, которая, в свою очередь, может мотивировать менее активных родителей на совместную работу. </a:t>
            </a:r>
            <a:endParaRPr lang="ru-RU" sz="16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22093C9175DC4CB9A0C4992A99951A" ma:contentTypeVersion="4" ma:contentTypeDescription="Создание документа." ma:contentTypeScope="" ma:versionID="3575a43f4f025340c62a9d629ba3670c">
  <xsd:schema xmlns:xsd="http://www.w3.org/2001/XMLSchema" xmlns:xs="http://www.w3.org/2001/XMLSchema" xmlns:p="http://schemas.microsoft.com/office/2006/metadata/properties" xmlns:ns2="134c83b0-daba-48ad-8a7d-75e8d548d543" targetNamespace="http://schemas.microsoft.com/office/2006/metadata/properties" ma:root="true" ma:fieldsID="8116b82483ffc1ba2f215630e5a71b20" ns2:_="">
    <xsd:import namespace="134c83b0-daba-48ad-8a7d-75e8d548d54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c83b0-daba-48ad-8a7d-75e8d548d54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34c83b0-daba-48ad-8a7d-75e8d548d543">Z7KFWENHHMJR-16-861</_dlc_DocId>
    <_dlc_DocIdUrl xmlns="134c83b0-daba-48ad-8a7d-75e8d548d543">
      <Url>http://edu-sps.koiro.local/Galich/_layouts/15/DocIdRedir.aspx?ID=Z7KFWENHHMJR-16-861</Url>
      <Description>Z7KFWENHHMJR-16-861</Description>
    </_dlc_DocIdUrl>
  </documentManagement>
</p:properties>
</file>

<file path=customXml/itemProps1.xml><?xml version="1.0" encoding="utf-8"?>
<ds:datastoreItem xmlns:ds="http://schemas.openxmlformats.org/officeDocument/2006/customXml" ds:itemID="{13849FA5-5A6F-4C1D-A8AE-CC6B03D0ECD3}"/>
</file>

<file path=customXml/itemProps2.xml><?xml version="1.0" encoding="utf-8"?>
<ds:datastoreItem xmlns:ds="http://schemas.openxmlformats.org/officeDocument/2006/customXml" ds:itemID="{14419220-6CBF-4E2E-A50F-5EB09F2CCC4D}"/>
</file>

<file path=customXml/itemProps3.xml><?xml version="1.0" encoding="utf-8"?>
<ds:datastoreItem xmlns:ds="http://schemas.openxmlformats.org/officeDocument/2006/customXml" ds:itemID="{8C1EB13A-F672-4B55-9C84-69EE4DFAAA0D}"/>
</file>

<file path=customXml/itemProps4.xml><?xml version="1.0" encoding="utf-8"?>
<ds:datastoreItem xmlns:ds="http://schemas.openxmlformats.org/officeDocument/2006/customXml" ds:itemID="{91F40A0A-EA1C-4552-8699-76D1E0765F09}"/>
</file>

<file path=docProps/app.xml><?xml version="1.0" encoding="utf-8"?>
<Properties xmlns="http://schemas.openxmlformats.org/officeDocument/2006/extended-properties" xmlns:vt="http://schemas.openxmlformats.org/officeDocument/2006/docPropsVTypes">
  <TotalTime>0</TotalTime>
  <Words>8196</Words>
  <Application>WPS Presentation</Application>
  <PresentationFormat/>
  <Paragraphs>127</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Arial</vt:lpstr>
      <vt:lpstr>SimSun</vt:lpstr>
      <vt:lpstr>Wingdings</vt:lpstr>
      <vt:lpstr>Arial</vt:lpstr>
      <vt:lpstr>Symbol</vt:lpstr>
      <vt:lpstr>Calibri</vt:lpstr>
      <vt:lpstr>Microsoft YaHei</vt:lpstr>
      <vt:lpstr>Calibri</vt:lpstr>
      <vt:lpstr>DejaVu Sans</vt:lpstr>
      <vt:lpstr>Times New Roman</vt:lpstr>
      <vt:lpstr>Arial Unicode MS</vt:lpstr>
      <vt:lpstr>Office Theme</vt:lpstr>
      <vt:lpstr>Office Theme</vt:lpstr>
      <vt:lpstr>Советник директора  по воспитанию и взаимодействию  с общественными объединениями: актуальность, роль, функционал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123</cp:lastModifiedBy>
  <cp:revision>48</cp:revision>
  <dcterms:created xsi:type="dcterms:W3CDTF">2021-08-25T16:44:00Z</dcterms:created>
  <dcterms:modified xsi:type="dcterms:W3CDTF">2022-09-09T11:09:17Z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6</vt:i4>
  </property>
  <property fmtid="{D5CDD505-2E9C-101B-9397-08002B2CF9AE}" pid="4" name="ICV">
    <vt:lpwstr>E6F2213474754496A591A70218B7D491</vt:lpwstr>
  </property>
  <property fmtid="{D5CDD505-2E9C-101B-9397-08002B2CF9AE}" pid="5" name="KSOProductBuildVer">
    <vt:lpwstr>1049-11.2.0.11306</vt:lpwstr>
  </property>
  <property fmtid="{D5CDD505-2E9C-101B-9397-08002B2CF9AE}" pid="6" name="ContentTypeId">
    <vt:lpwstr>0x0101002A22093C9175DC4CB9A0C4992A99951A</vt:lpwstr>
  </property>
  <property fmtid="{D5CDD505-2E9C-101B-9397-08002B2CF9AE}" pid="7" name="_dlc_DocIdItemGuid">
    <vt:lpwstr>c21d81be-3d87-4526-be8f-7c921868983f</vt:lpwstr>
  </property>
</Properties>
</file>